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c172cd5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c172cd5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c172cd51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c172cd51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c172cd51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c172cd51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c172cd51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c172cd51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c172cd51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c172cd51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c172cd51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c172cd51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c172cd51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c172cd51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e420e548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e420e548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464a8561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464a8561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c172cd51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c172cd51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d290901b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d290901b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e420e54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e420e54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e420e54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e420e54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e420e54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e420e54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290901b4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290901b4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290901b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290901b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290901b4e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290901b4e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464a8561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464a8561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290901b4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290901b4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0562f83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0562f83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290901b4e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290901b4e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c15f07b57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c15f07b57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290901b4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290901b4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c15f07b57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c15f07b57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c15f07b57_0_1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c15f07b57_0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c15f07b57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c15f07b57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c15f07b57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c15f07b57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c15f07b57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c15f07b57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c15f07b57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c15f07b57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3.png"/><Relationship Id="rId5" Type="http://schemas.openxmlformats.org/officeDocument/2006/relationships/image" Target="../media/image2.jpg"/><Relationship Id="rId6"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jp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84375"/>
            <a:ext cx="8520600" cy="110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900">
                <a:solidFill>
                  <a:srgbClr val="CC0000"/>
                </a:solidFill>
                <a:latin typeface="Times New Roman"/>
                <a:ea typeface="Times New Roman"/>
                <a:cs typeface="Times New Roman"/>
                <a:sym typeface="Times New Roman"/>
              </a:rPr>
              <a:t>DESIGN AND ANALYSIS OF ENGINE FINS </a:t>
            </a:r>
            <a:endParaRPr b="1" sz="3900">
              <a:solidFill>
                <a:srgbClr val="CC0000"/>
              </a:solidFill>
              <a:latin typeface="Times New Roman"/>
              <a:ea typeface="Times New Roman"/>
              <a:cs typeface="Times New Roman"/>
              <a:sym typeface="Times New Roman"/>
            </a:endParaRPr>
          </a:p>
        </p:txBody>
      </p:sp>
      <p:sp>
        <p:nvSpPr>
          <p:cNvPr id="55" name="Google Shape;55;p13"/>
          <p:cNvSpPr txBox="1"/>
          <p:nvPr>
            <p:ph idx="1" type="subTitle"/>
          </p:nvPr>
        </p:nvSpPr>
        <p:spPr>
          <a:xfrm>
            <a:off x="4404300" y="3557925"/>
            <a:ext cx="4739700" cy="12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62500" lnSpcReduction="20000"/>
          </a:bodyPr>
          <a:lstStyle/>
          <a:p>
            <a:pPr indent="0" lvl="0" marL="0" rtl="0" algn="just">
              <a:spcBef>
                <a:spcPts val="0"/>
              </a:spcBef>
              <a:spcAft>
                <a:spcPts val="0"/>
              </a:spcAft>
              <a:buNone/>
            </a:pPr>
            <a:r>
              <a:rPr b="1" lang="en">
                <a:solidFill>
                  <a:srgbClr val="000000"/>
                </a:solidFill>
                <a:latin typeface="Times New Roman"/>
                <a:ea typeface="Times New Roman"/>
                <a:cs typeface="Times New Roman"/>
                <a:sym typeface="Times New Roman"/>
              </a:rPr>
              <a:t>    </a:t>
            </a:r>
            <a:r>
              <a:rPr b="1" lang="en" sz="2900">
                <a:solidFill>
                  <a:srgbClr val="000000"/>
                </a:solidFill>
                <a:latin typeface="Times New Roman"/>
                <a:ea typeface="Times New Roman"/>
                <a:cs typeface="Times New Roman"/>
                <a:sym typeface="Times New Roman"/>
              </a:rPr>
              <a:t>Team Members:     Roll no:</a:t>
            </a:r>
            <a:endParaRPr b="1" sz="29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900">
                <a:solidFill>
                  <a:srgbClr val="000000"/>
                </a:solidFill>
                <a:latin typeface="Times New Roman"/>
                <a:ea typeface="Times New Roman"/>
                <a:cs typeface="Times New Roman"/>
                <a:sym typeface="Times New Roman"/>
              </a:rPr>
              <a:t>      A.Sravan               B19ME190L</a:t>
            </a:r>
            <a:endParaRPr sz="29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900">
                <a:solidFill>
                  <a:srgbClr val="000000"/>
                </a:solidFill>
                <a:latin typeface="Times New Roman"/>
                <a:ea typeface="Times New Roman"/>
                <a:cs typeface="Times New Roman"/>
                <a:sym typeface="Times New Roman"/>
              </a:rPr>
              <a:t>      G.Aravind             B19ME192L</a:t>
            </a:r>
            <a:endParaRPr sz="29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900">
                <a:solidFill>
                  <a:srgbClr val="000000"/>
                </a:solidFill>
                <a:latin typeface="Times New Roman"/>
                <a:ea typeface="Times New Roman"/>
                <a:cs typeface="Times New Roman"/>
                <a:sym typeface="Times New Roman"/>
              </a:rPr>
              <a:t>      Vinay </a:t>
            </a:r>
            <a:r>
              <a:rPr lang="en" sz="2900">
                <a:solidFill>
                  <a:srgbClr val="000000"/>
                </a:solidFill>
                <a:latin typeface="Times New Roman"/>
                <a:ea typeface="Times New Roman"/>
                <a:cs typeface="Times New Roman"/>
                <a:sym typeface="Times New Roman"/>
              </a:rPr>
              <a:t>Pratap</a:t>
            </a:r>
            <a:r>
              <a:rPr lang="en" sz="2900">
                <a:solidFill>
                  <a:srgbClr val="000000"/>
                </a:solidFill>
                <a:latin typeface="Times New Roman"/>
                <a:ea typeface="Times New Roman"/>
                <a:cs typeface="Times New Roman"/>
                <a:sym typeface="Times New Roman"/>
              </a:rPr>
              <a:t>       B19ME191L</a:t>
            </a:r>
            <a:endParaRPr sz="29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900">
                <a:latin typeface="Times New Roman"/>
                <a:ea typeface="Times New Roman"/>
                <a:cs typeface="Times New Roman"/>
                <a:sym typeface="Times New Roman"/>
              </a:rPr>
              <a:t> </a:t>
            </a:r>
            <a:endParaRPr sz="2900">
              <a:latin typeface="Times New Roman"/>
              <a:ea typeface="Times New Roman"/>
              <a:cs typeface="Times New Roman"/>
              <a:sym typeface="Times New Roman"/>
            </a:endParaRPr>
          </a:p>
        </p:txBody>
      </p:sp>
      <p:sp>
        <p:nvSpPr>
          <p:cNvPr id="56" name="Google Shape;56;p13"/>
          <p:cNvSpPr txBox="1"/>
          <p:nvPr/>
        </p:nvSpPr>
        <p:spPr>
          <a:xfrm>
            <a:off x="239675" y="3742425"/>
            <a:ext cx="35397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Project Supervisor :</a:t>
            </a:r>
            <a:endParaRPr b="1"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G.Srinu</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pic>
        <p:nvPicPr>
          <p:cNvPr id="57" name="Google Shape;57;p13"/>
          <p:cNvPicPr preferRelativeResize="0"/>
          <p:nvPr/>
        </p:nvPicPr>
        <p:blipFill>
          <a:blip r:embed="rId3">
            <a:alphaModFix/>
          </a:blip>
          <a:stretch>
            <a:fillRect/>
          </a:stretch>
        </p:blipFill>
        <p:spPr>
          <a:xfrm>
            <a:off x="2138525" y="1192575"/>
            <a:ext cx="4573296" cy="211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u="sng"/>
          </a:p>
        </p:txBody>
      </p:sp>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9" name="Google Shape;129;p22"/>
          <p:cNvSpPr/>
          <p:nvPr/>
        </p:nvSpPr>
        <p:spPr>
          <a:xfrm>
            <a:off x="147475" y="589925"/>
            <a:ext cx="8904300" cy="1364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txBox="1"/>
          <p:nvPr/>
        </p:nvSpPr>
        <p:spPr>
          <a:xfrm>
            <a:off x="165925" y="571500"/>
            <a:ext cx="8886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Fins are classified based on the cross section such as rectangular, circular, </a:t>
            </a:r>
            <a:r>
              <a:rPr b="1" lang="en" sz="2000">
                <a:latin typeface="Times New Roman"/>
                <a:ea typeface="Times New Roman"/>
                <a:cs typeface="Times New Roman"/>
                <a:sym typeface="Times New Roman"/>
              </a:rPr>
              <a:t>tapered</a:t>
            </a:r>
            <a:r>
              <a:rPr b="1" lang="en" sz="2000">
                <a:latin typeface="Times New Roman"/>
                <a:ea typeface="Times New Roman"/>
                <a:cs typeface="Times New Roman"/>
                <a:sym typeface="Times New Roman"/>
              </a:rPr>
              <a:t> cross section </a:t>
            </a:r>
            <a:endParaRPr b="1" sz="20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idx="1" type="body"/>
          </p:nvPr>
        </p:nvSpPr>
        <p:spPr>
          <a:xfrm>
            <a:off x="311700" y="908567"/>
            <a:ext cx="8520600" cy="38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3F3F3"/>
                </a:highlight>
                <a:latin typeface="Times New Roman"/>
                <a:ea typeface="Times New Roman"/>
                <a:cs typeface="Times New Roman"/>
                <a:sym typeface="Times New Roman"/>
              </a:rPr>
              <a:t>AIR COOLED SYSTEM</a:t>
            </a:r>
            <a:r>
              <a:rPr lang="en">
                <a:solidFill>
                  <a:schemeClr val="dk1"/>
                </a:solidFill>
                <a:highlight>
                  <a:srgbClr val="F3F3F3"/>
                </a:highlight>
                <a:latin typeface="Times New Roman"/>
                <a:ea typeface="Times New Roman"/>
                <a:cs typeface="Times New Roman"/>
                <a:sym typeface="Times New Roman"/>
              </a:rPr>
              <a:t> </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highlight>
                  <a:srgbClr val="F3F3F3"/>
                </a:highlight>
                <a:latin typeface="Times New Roman"/>
                <a:ea typeface="Times New Roman"/>
                <a:cs typeface="Times New Roman"/>
                <a:sym typeface="Times New Roman"/>
              </a:rPr>
              <a:t>Air cooled system is generally used Ic engines ,Air compressors, Induction motor etc. . In this system fins or (extended surfaces) are provided</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highlight>
                  <a:srgbClr val="F3F3F3"/>
                </a:highlight>
                <a:latin typeface="Times New Roman"/>
                <a:ea typeface="Times New Roman"/>
                <a:cs typeface="Times New Roman"/>
                <a:sym typeface="Times New Roman"/>
              </a:rPr>
              <a:t> on the cylinder walls, cylinder head, etc. Heat generated</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highlight>
                  <a:srgbClr val="F3F3F3"/>
                </a:highlight>
                <a:latin typeface="Times New Roman"/>
                <a:ea typeface="Times New Roman"/>
                <a:cs typeface="Times New Roman"/>
                <a:sym typeface="Times New Roman"/>
              </a:rPr>
              <a:t> due to combustion in the engine cylinder will be conducted</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highlight>
                  <a:srgbClr val="F3F3F3"/>
                </a:highlight>
                <a:latin typeface="Times New Roman"/>
                <a:ea typeface="Times New Roman"/>
                <a:cs typeface="Times New Roman"/>
                <a:sym typeface="Times New Roman"/>
              </a:rPr>
              <a:t> to the fins and Convection takes place due to air flow over</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highlight>
                  <a:srgbClr val="F3F3F3"/>
                </a:highlight>
                <a:latin typeface="Times New Roman"/>
                <a:ea typeface="Times New Roman"/>
                <a:cs typeface="Times New Roman"/>
                <a:sym typeface="Times New Roman"/>
              </a:rPr>
              <a:t> the surface of fins . </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highlight>
                  <a:srgbClr val="F3F3F3"/>
                </a:highlight>
                <a:latin typeface="Times New Roman"/>
                <a:ea typeface="Times New Roman"/>
                <a:cs typeface="Times New Roman"/>
                <a:sym typeface="Times New Roman"/>
              </a:rPr>
              <a:t>The amount of heat dissipated(convection) to air depends</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highlight>
                  <a:srgbClr val="F3F3F3"/>
                </a:highlight>
                <a:latin typeface="Times New Roman"/>
                <a:ea typeface="Times New Roman"/>
                <a:cs typeface="Times New Roman"/>
                <a:sym typeface="Times New Roman"/>
              </a:rPr>
              <a:t> upon : </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highlight>
                  <a:srgbClr val="F3F3F3"/>
                </a:highlight>
                <a:latin typeface="Times New Roman"/>
                <a:ea typeface="Times New Roman"/>
                <a:cs typeface="Times New Roman"/>
                <a:sym typeface="Times New Roman"/>
              </a:rPr>
              <a:t>(a) Amount of air flowing through the fins. </a:t>
            </a:r>
            <a:endParaRPr>
              <a:solidFill>
                <a:schemeClr val="dk1"/>
              </a:solidFill>
              <a:highlight>
                <a:srgbClr val="F3F3F3"/>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a:solidFill>
                  <a:schemeClr val="dk1"/>
                </a:solidFill>
                <a:highlight>
                  <a:srgbClr val="F3F3F3"/>
                </a:highlight>
                <a:latin typeface="Times New Roman"/>
                <a:ea typeface="Times New Roman"/>
                <a:cs typeface="Times New Roman"/>
                <a:sym typeface="Times New Roman"/>
              </a:rPr>
              <a:t>(b) Fin surface area. </a:t>
            </a:r>
            <a:endParaRPr>
              <a:solidFill>
                <a:schemeClr val="dk1"/>
              </a:solidFill>
              <a:highlight>
                <a:srgbClr val="F3F3F3"/>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a:solidFill>
                  <a:schemeClr val="dk1"/>
                </a:solidFill>
                <a:highlight>
                  <a:srgbClr val="F3F3F3"/>
                </a:highlight>
                <a:latin typeface="Times New Roman"/>
                <a:ea typeface="Times New Roman"/>
                <a:cs typeface="Times New Roman"/>
                <a:sym typeface="Times New Roman"/>
              </a:rPr>
              <a:t>(c) Thermal conductivity of metal used for fins </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1200"/>
              </a:spcAft>
              <a:buNone/>
            </a:pPr>
            <a:r>
              <a:t/>
            </a:r>
            <a:endParaRPr b="1">
              <a:solidFill>
                <a:srgbClr val="CC0000"/>
              </a:solidFill>
              <a:highlight>
                <a:srgbClr val="F3F3F3"/>
              </a:highlight>
              <a:latin typeface="Times New Roman"/>
              <a:ea typeface="Times New Roman"/>
              <a:cs typeface="Times New Roman"/>
              <a:sym typeface="Times New Roman"/>
            </a:endParaRPr>
          </a:p>
        </p:txBody>
      </p:sp>
      <p:sp>
        <p:nvSpPr>
          <p:cNvPr id="136" name="Google Shape;136;p23"/>
          <p:cNvSpPr txBox="1"/>
          <p:nvPr>
            <p:ph type="title"/>
          </p:nvPr>
        </p:nvSpPr>
        <p:spPr>
          <a:xfrm>
            <a:off x="158625" y="108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2878"/>
              <a:buFont typeface="Arial"/>
              <a:buNone/>
            </a:pPr>
            <a:r>
              <a:rPr b="1" lang="en" sz="3011">
                <a:solidFill>
                  <a:srgbClr val="CC0000"/>
                </a:solidFill>
                <a:latin typeface="Times New Roman"/>
                <a:ea typeface="Times New Roman"/>
                <a:cs typeface="Times New Roman"/>
                <a:sym typeface="Times New Roman"/>
              </a:rPr>
              <a:t>THEORY OF FIN:</a:t>
            </a:r>
            <a:endParaRPr b="1" sz="3011">
              <a:solidFill>
                <a:srgbClr val="CC0000"/>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37" name="Google Shape;137;p23"/>
          <p:cNvPicPr preferRelativeResize="0"/>
          <p:nvPr/>
        </p:nvPicPr>
        <p:blipFill>
          <a:blip r:embed="rId3">
            <a:alphaModFix/>
          </a:blip>
          <a:stretch>
            <a:fillRect/>
          </a:stretch>
        </p:blipFill>
        <p:spPr>
          <a:xfrm>
            <a:off x="5957175" y="1974725"/>
            <a:ext cx="3012900" cy="27861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idx="1" type="body"/>
          </p:nvPr>
        </p:nvSpPr>
        <p:spPr>
          <a:xfrm>
            <a:off x="97375" y="96225"/>
            <a:ext cx="8520600" cy="2383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chemeClr val="dk1"/>
                </a:solidFill>
                <a:highlight>
                  <a:srgbClr val="F3F3F3"/>
                </a:highlight>
                <a:latin typeface="Times New Roman"/>
                <a:ea typeface="Times New Roman"/>
                <a:cs typeface="Times New Roman"/>
                <a:sym typeface="Times New Roman"/>
              </a:rPr>
              <a:t>Advantages of Air Cooling System</a:t>
            </a:r>
            <a:r>
              <a:rPr lang="en">
                <a:solidFill>
                  <a:schemeClr val="dk1"/>
                </a:solidFill>
                <a:highlight>
                  <a:srgbClr val="F3F3F3"/>
                </a:highlight>
                <a:latin typeface="Times New Roman"/>
                <a:ea typeface="Times New Roman"/>
                <a:cs typeface="Times New Roman"/>
                <a:sym typeface="Times New Roman"/>
              </a:rPr>
              <a:t> :</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Clr>
                <a:schemeClr val="dk1"/>
              </a:buClr>
              <a:buSzPct val="61111"/>
              <a:buFont typeface="Arial"/>
              <a:buNone/>
            </a:pPr>
            <a:r>
              <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Clr>
                <a:schemeClr val="dk1"/>
              </a:buClr>
              <a:buSzPct val="61111"/>
              <a:buFont typeface="Arial"/>
              <a:buNone/>
            </a:pPr>
            <a:r>
              <a:rPr lang="en">
                <a:solidFill>
                  <a:schemeClr val="dk1"/>
                </a:solidFill>
                <a:highlight>
                  <a:srgbClr val="F3F3F3"/>
                </a:highlight>
                <a:latin typeface="Times New Roman"/>
                <a:ea typeface="Times New Roman"/>
                <a:cs typeface="Times New Roman"/>
                <a:sym typeface="Times New Roman"/>
              </a:rPr>
              <a:t>(a) Radiator/pump is absent hence the system is light in weight.</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Clr>
                <a:schemeClr val="dk1"/>
              </a:buClr>
              <a:buSzPct val="61111"/>
              <a:buFont typeface="Arial"/>
              <a:buNone/>
            </a:pPr>
            <a:r>
              <a:rPr lang="en">
                <a:solidFill>
                  <a:schemeClr val="dk1"/>
                </a:solidFill>
                <a:highlight>
                  <a:srgbClr val="F3F3F3"/>
                </a:highlight>
                <a:latin typeface="Times New Roman"/>
                <a:ea typeface="Times New Roman"/>
                <a:cs typeface="Times New Roman"/>
                <a:sym typeface="Times New Roman"/>
              </a:rPr>
              <a:t>(b) In case of water cooling system there are leakages, but in this case of air cooling there     are no leakages. </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Clr>
                <a:schemeClr val="dk1"/>
              </a:buClr>
              <a:buSzPct val="61111"/>
              <a:buFont typeface="Arial"/>
              <a:buNone/>
            </a:pPr>
            <a:r>
              <a:rPr lang="en">
                <a:solidFill>
                  <a:schemeClr val="dk1"/>
                </a:solidFill>
                <a:highlight>
                  <a:srgbClr val="F3F3F3"/>
                </a:highlight>
                <a:latin typeface="Times New Roman"/>
                <a:ea typeface="Times New Roman"/>
                <a:cs typeface="Times New Roman"/>
                <a:sym typeface="Times New Roman"/>
              </a:rPr>
              <a:t>(c) Coolant and antifreeze solutions are not required in air cooling system. </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Clr>
                <a:schemeClr val="dk1"/>
              </a:buClr>
              <a:buSzPct val="61111"/>
              <a:buFont typeface="Arial"/>
              <a:buNone/>
            </a:pPr>
            <a:r>
              <a:rPr lang="en">
                <a:solidFill>
                  <a:schemeClr val="dk1"/>
                </a:solidFill>
                <a:highlight>
                  <a:srgbClr val="F3F3F3"/>
                </a:highlight>
                <a:latin typeface="Times New Roman"/>
                <a:ea typeface="Times New Roman"/>
                <a:cs typeface="Times New Roman"/>
                <a:sym typeface="Times New Roman"/>
              </a:rPr>
              <a:t>(d) This system can be used in cold climates, where if water is used it may freeze. </a:t>
            </a:r>
            <a:endParaRPr>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1200"/>
              </a:spcAft>
              <a:buNone/>
            </a:pPr>
            <a:r>
              <a:t/>
            </a:r>
            <a:endParaRPr>
              <a:highlight>
                <a:srgbClr val="F3F3F3"/>
              </a:highlight>
            </a:endParaRPr>
          </a:p>
        </p:txBody>
      </p:sp>
      <p:sp>
        <p:nvSpPr>
          <p:cNvPr id="143" name="Google Shape;143;p24"/>
          <p:cNvSpPr txBox="1"/>
          <p:nvPr/>
        </p:nvSpPr>
        <p:spPr>
          <a:xfrm>
            <a:off x="229625" y="2571750"/>
            <a:ext cx="9001200" cy="170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900">
                <a:solidFill>
                  <a:schemeClr val="dk1"/>
                </a:solidFill>
                <a:highlight>
                  <a:srgbClr val="F3F3F3"/>
                </a:highlight>
                <a:latin typeface="Times New Roman"/>
                <a:ea typeface="Times New Roman"/>
                <a:cs typeface="Times New Roman"/>
                <a:sym typeface="Times New Roman"/>
              </a:rPr>
              <a:t>Disadvantages of Air Cooling System:</a:t>
            </a:r>
            <a:r>
              <a:rPr lang="en" sz="1900">
                <a:solidFill>
                  <a:schemeClr val="dk1"/>
                </a:solidFill>
                <a:highlight>
                  <a:srgbClr val="F3F3F3"/>
                </a:highlight>
                <a:latin typeface="Times New Roman"/>
                <a:ea typeface="Times New Roman"/>
                <a:cs typeface="Times New Roman"/>
                <a:sym typeface="Times New Roman"/>
              </a:rPr>
              <a:t> </a:t>
            </a:r>
            <a:endParaRPr sz="1900">
              <a:solidFill>
                <a:schemeClr val="dk1"/>
              </a:solidFill>
              <a:highlight>
                <a:srgbClr val="F3F3F3"/>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highlight>
                  <a:srgbClr val="F3F3F3"/>
                </a:highlight>
                <a:latin typeface="Times New Roman"/>
                <a:ea typeface="Times New Roman"/>
                <a:cs typeface="Times New Roman"/>
                <a:sym typeface="Times New Roman"/>
              </a:rPr>
              <a:t>(a) It  is less efficient compared to water cooling system. </a:t>
            </a:r>
            <a:endParaRPr sz="1700">
              <a:solidFill>
                <a:schemeClr val="dk1"/>
              </a:solidFill>
              <a:highlight>
                <a:srgbClr val="F3F3F3"/>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700">
                <a:solidFill>
                  <a:schemeClr val="dk1"/>
                </a:solidFill>
                <a:highlight>
                  <a:srgbClr val="F3F3F3"/>
                </a:highlight>
                <a:latin typeface="Times New Roman"/>
                <a:ea typeface="Times New Roman"/>
                <a:cs typeface="Times New Roman"/>
                <a:sym typeface="Times New Roman"/>
              </a:rPr>
              <a:t>(b) Heat </a:t>
            </a:r>
            <a:r>
              <a:rPr lang="en" sz="1700">
                <a:solidFill>
                  <a:schemeClr val="dk1"/>
                </a:solidFill>
                <a:highlight>
                  <a:srgbClr val="F3F3F3"/>
                </a:highlight>
                <a:latin typeface="Times New Roman"/>
                <a:ea typeface="Times New Roman"/>
                <a:cs typeface="Times New Roman"/>
                <a:sym typeface="Times New Roman"/>
              </a:rPr>
              <a:t>transfer</a:t>
            </a:r>
            <a:r>
              <a:rPr lang="en" sz="1700">
                <a:solidFill>
                  <a:schemeClr val="dk1"/>
                </a:solidFill>
                <a:highlight>
                  <a:srgbClr val="F3F3F3"/>
                </a:highlight>
                <a:latin typeface="Times New Roman"/>
                <a:ea typeface="Times New Roman"/>
                <a:cs typeface="Times New Roman"/>
                <a:sym typeface="Times New Roman"/>
              </a:rPr>
              <a:t> rate is less compared to water cooling system.</a:t>
            </a:r>
            <a:endParaRPr sz="1700">
              <a:solidFill>
                <a:schemeClr val="dk1"/>
              </a:solidFill>
              <a:highlight>
                <a:srgbClr val="F3F3F3"/>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highlight>
                  <a:srgbClr val="F3F3F3"/>
                </a:highlight>
                <a:latin typeface="Times New Roman"/>
                <a:ea typeface="Times New Roman"/>
                <a:cs typeface="Times New Roman"/>
                <a:sym typeface="Times New Roman"/>
              </a:rPr>
              <a:t>(c) Not suitable for heavy diesel engine.</a:t>
            </a:r>
            <a:endParaRPr sz="1700">
              <a:solidFill>
                <a:schemeClr val="dk1"/>
              </a:solidFill>
              <a:highlight>
                <a:srgbClr val="F3F3F3"/>
              </a:highlight>
              <a:latin typeface="Times New Roman"/>
              <a:ea typeface="Times New Roman"/>
              <a:cs typeface="Times New Roman"/>
              <a:sym typeface="Times New Roman"/>
            </a:endParaRPr>
          </a:p>
          <a:p>
            <a:pPr indent="0" lvl="0" marL="0" rtl="0" algn="l">
              <a:spcBef>
                <a:spcPts val="0"/>
              </a:spcBef>
              <a:spcAft>
                <a:spcPts val="0"/>
              </a:spcAft>
              <a:buNone/>
            </a:pPr>
            <a:r>
              <a:t/>
            </a:r>
            <a:endParaRPr sz="1900">
              <a:highlight>
                <a:srgbClr val="F3F3F3"/>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11" u="sng">
                <a:solidFill>
                  <a:srgbClr val="CC0000"/>
                </a:solidFill>
                <a:latin typeface="Times New Roman"/>
                <a:ea typeface="Times New Roman"/>
                <a:cs typeface="Times New Roman"/>
                <a:sym typeface="Times New Roman"/>
              </a:rPr>
              <a:t>Fin Material</a:t>
            </a:r>
            <a:r>
              <a:rPr b="1" lang="en" sz="3011">
                <a:solidFill>
                  <a:srgbClr val="CC0000"/>
                </a:solidFill>
                <a:latin typeface="Times New Roman"/>
                <a:ea typeface="Times New Roman"/>
                <a:cs typeface="Times New Roman"/>
                <a:sym typeface="Times New Roman"/>
              </a:rPr>
              <a:t>:</a:t>
            </a:r>
            <a:endParaRPr b="1" sz="3011">
              <a:solidFill>
                <a:srgbClr val="CC0000"/>
              </a:solidFill>
              <a:latin typeface="Times New Roman"/>
              <a:ea typeface="Times New Roman"/>
              <a:cs typeface="Times New Roman"/>
              <a:sym typeface="Times New Roman"/>
            </a:endParaRPr>
          </a:p>
        </p:txBody>
      </p:sp>
      <p:sp>
        <p:nvSpPr>
          <p:cNvPr id="149" name="Google Shape;149;p25"/>
          <p:cNvSpPr txBox="1"/>
          <p:nvPr>
            <p:ph idx="1" type="body"/>
          </p:nvPr>
        </p:nvSpPr>
        <p:spPr>
          <a:xfrm>
            <a:off x="204525" y="705250"/>
            <a:ext cx="8520600" cy="44382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solidFill>
                <a:schemeClr val="dk1"/>
              </a:solidFill>
              <a:highlight>
                <a:srgbClr val="F3F3F3"/>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u="sng">
                <a:solidFill>
                  <a:schemeClr val="dk1"/>
                </a:solidFill>
                <a:highlight>
                  <a:srgbClr val="F3F3F3"/>
                </a:highlight>
                <a:latin typeface="Times New Roman"/>
                <a:ea typeface="Times New Roman"/>
                <a:cs typeface="Times New Roman"/>
                <a:sym typeface="Times New Roman"/>
              </a:rPr>
              <a:t>Cast iron</a:t>
            </a:r>
            <a:r>
              <a:rPr lang="en">
                <a:solidFill>
                  <a:schemeClr val="dk1"/>
                </a:solidFill>
                <a:highlight>
                  <a:srgbClr val="F3F3F3"/>
                </a:highlight>
                <a:latin typeface="Times New Roman"/>
                <a:ea typeface="Times New Roman"/>
                <a:cs typeface="Times New Roman"/>
                <a:sym typeface="Times New Roman"/>
              </a:rPr>
              <a:t>: Cast iron is basically an alloy of carbon and silicon with iron. It is containing</a:t>
            </a:r>
            <a:endParaRPr>
              <a:solidFill>
                <a:schemeClr val="dk1"/>
              </a:solidFill>
              <a:highlight>
                <a:srgbClr val="F3F3F3"/>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highlight>
                  <a:srgbClr val="F3F3F3"/>
                </a:highlight>
                <a:latin typeface="Times New Roman"/>
                <a:ea typeface="Times New Roman"/>
                <a:cs typeface="Times New Roman"/>
                <a:sym typeface="Times New Roman"/>
              </a:rPr>
              <a:t> 2.4 – 3.7 % C, 1.1 – 2.8% Si, 0.3 – 1.1% Mn, 0.16% P and 0.11% S. Cast iron possess high fluidity and hence it cast into any complex shapes and thin sections. It has an excellent wear resistance of grey iron under lubricating sliding conditions has been attributed to the presence of graphite in the micro structure. It possesses high damping capacity in addition to that cast iron is provided the working conditions clean. The material properties of cast iron are given below</a:t>
            </a:r>
            <a:endParaRPr>
              <a:solidFill>
                <a:schemeClr val="dk1"/>
              </a:solidFill>
              <a:highlight>
                <a:srgbClr val="F3F3F3"/>
              </a:highlight>
              <a:latin typeface="Times New Roman"/>
              <a:ea typeface="Times New Roman"/>
              <a:cs typeface="Times New Roman"/>
              <a:sym typeface="Times New Roman"/>
            </a:endParaRPr>
          </a:p>
          <a:p>
            <a:pPr indent="0" lvl="0" marL="0" rtl="0" algn="just">
              <a:lnSpc>
                <a:spcPct val="115000"/>
              </a:lnSpc>
              <a:spcBef>
                <a:spcPts val="0"/>
              </a:spcBef>
              <a:spcAft>
                <a:spcPts val="1200"/>
              </a:spcAft>
              <a:buNone/>
            </a:pPr>
            <a:r>
              <a:t/>
            </a:r>
            <a:endParaRPr>
              <a:solidFill>
                <a:schemeClr val="dk1"/>
              </a:solidFill>
              <a:highlight>
                <a:srgbClr val="F3F3F3"/>
              </a:highlight>
              <a:latin typeface="Times New Roman"/>
              <a:ea typeface="Times New Roman"/>
              <a:cs typeface="Times New Roman"/>
              <a:sym typeface="Times New Roman"/>
            </a:endParaRPr>
          </a:p>
        </p:txBody>
      </p:sp>
      <p:pic>
        <p:nvPicPr>
          <p:cNvPr id="150" name="Google Shape;150;p25"/>
          <p:cNvPicPr preferRelativeResize="0"/>
          <p:nvPr/>
        </p:nvPicPr>
        <p:blipFill>
          <a:blip r:embed="rId3">
            <a:alphaModFix/>
          </a:blip>
          <a:stretch>
            <a:fillRect/>
          </a:stretch>
        </p:blipFill>
        <p:spPr>
          <a:xfrm>
            <a:off x="398025" y="3529000"/>
            <a:ext cx="3459600" cy="7344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219850" y="7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2878"/>
              <a:buFont typeface="Arial"/>
              <a:buNone/>
            </a:pPr>
            <a:r>
              <a:rPr b="1" lang="en" sz="3011" u="sng">
                <a:solidFill>
                  <a:srgbClr val="CC0000"/>
                </a:solidFill>
                <a:latin typeface="Times New Roman"/>
                <a:ea typeface="Times New Roman"/>
                <a:cs typeface="Times New Roman"/>
                <a:sym typeface="Times New Roman"/>
              </a:rPr>
              <a:t>Fin Material</a:t>
            </a:r>
            <a:r>
              <a:rPr b="1" lang="en" sz="3011">
                <a:solidFill>
                  <a:srgbClr val="CC0000"/>
                </a:solidFill>
                <a:latin typeface="Times New Roman"/>
                <a:ea typeface="Times New Roman"/>
                <a:cs typeface="Times New Roman"/>
                <a:sym typeface="Times New Roman"/>
              </a:rPr>
              <a:t>:</a:t>
            </a:r>
            <a:endParaRPr b="1" sz="3011">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6" name="Google Shape;156;p26"/>
          <p:cNvSpPr txBox="1"/>
          <p:nvPr>
            <p:ph idx="1" type="body"/>
          </p:nvPr>
        </p:nvSpPr>
        <p:spPr>
          <a:xfrm>
            <a:off x="219850" y="650325"/>
            <a:ext cx="8520600" cy="4493100"/>
          </a:xfrm>
          <a:prstGeom prst="rect">
            <a:avLst/>
          </a:prstGeom>
        </p:spPr>
        <p:txBody>
          <a:bodyPr anchorCtr="0" anchor="t" bIns="91425" lIns="91425" spcFirstLastPara="1" rIns="91425" wrap="square" tIns="91425">
            <a:noAutofit/>
          </a:bodyPr>
          <a:lstStyle/>
          <a:p>
            <a:pPr indent="0" lvl="0" marL="0" rtl="0" algn="just">
              <a:lnSpc>
                <a:spcPct val="153418"/>
              </a:lnSpc>
              <a:spcBef>
                <a:spcPts val="0"/>
              </a:spcBef>
              <a:spcAft>
                <a:spcPts val="0"/>
              </a:spcAft>
              <a:buNone/>
            </a:pPr>
            <a:r>
              <a:rPr b="1" lang="en" u="sng">
                <a:solidFill>
                  <a:schemeClr val="dk1"/>
                </a:solidFill>
                <a:highlight>
                  <a:srgbClr val="F3F3F3"/>
                </a:highlight>
                <a:latin typeface="Times New Roman"/>
                <a:ea typeface="Times New Roman"/>
                <a:cs typeface="Times New Roman"/>
                <a:sym typeface="Times New Roman"/>
              </a:rPr>
              <a:t>ALUMINIUM:</a:t>
            </a:r>
            <a:endParaRPr b="1" u="sng">
              <a:solidFill>
                <a:schemeClr val="dk1"/>
              </a:solidFill>
              <a:highlight>
                <a:srgbClr val="F3F3F3"/>
              </a:highlight>
              <a:latin typeface="Times New Roman"/>
              <a:ea typeface="Times New Roman"/>
              <a:cs typeface="Times New Roman"/>
              <a:sym typeface="Times New Roman"/>
            </a:endParaRPr>
          </a:p>
          <a:p>
            <a:pPr indent="0" lvl="0" marL="0" rtl="0" algn="just">
              <a:lnSpc>
                <a:spcPct val="153418"/>
              </a:lnSpc>
              <a:spcBef>
                <a:spcPts val="0"/>
              </a:spcBef>
              <a:spcAft>
                <a:spcPts val="0"/>
              </a:spcAft>
              <a:buClr>
                <a:schemeClr val="dk1"/>
              </a:buClr>
              <a:buSzPts val="1100"/>
              <a:buFont typeface="Arial"/>
              <a:buNone/>
            </a:pPr>
            <a:r>
              <a:rPr lang="en">
                <a:solidFill>
                  <a:schemeClr val="dk1"/>
                </a:solidFill>
                <a:highlight>
                  <a:srgbClr val="F3F3F3"/>
                </a:highlight>
                <a:latin typeface="Times New Roman"/>
                <a:ea typeface="Times New Roman"/>
                <a:cs typeface="Times New Roman"/>
                <a:sym typeface="Times New Roman"/>
              </a:rPr>
              <a:t>Aluminium is a silvery white metal and it possess following characteristics:</a:t>
            </a:r>
            <a:endParaRPr>
              <a:solidFill>
                <a:schemeClr val="dk1"/>
              </a:solidFill>
              <a:highlight>
                <a:srgbClr val="F3F3F3"/>
              </a:highlight>
              <a:latin typeface="Times New Roman"/>
              <a:ea typeface="Times New Roman"/>
              <a:cs typeface="Times New Roman"/>
              <a:sym typeface="Times New Roman"/>
            </a:endParaRPr>
          </a:p>
          <a:p>
            <a:pPr indent="0" lvl="0" marL="0" rtl="0" algn="just">
              <a:lnSpc>
                <a:spcPct val="145606"/>
              </a:lnSpc>
              <a:spcBef>
                <a:spcPts val="0"/>
              </a:spcBef>
              <a:spcAft>
                <a:spcPts val="0"/>
              </a:spcAft>
              <a:buNone/>
            </a:pPr>
            <a:r>
              <a:rPr lang="en">
                <a:solidFill>
                  <a:schemeClr val="dk1"/>
                </a:solidFill>
                <a:highlight>
                  <a:srgbClr val="F3F3F3"/>
                </a:highlight>
                <a:latin typeface="Times New Roman"/>
                <a:ea typeface="Times New Roman"/>
                <a:cs typeface="Times New Roman"/>
                <a:sym typeface="Times New Roman"/>
              </a:rPr>
              <a:t>Light  metal, good conductivity, higher resistance  to  corrosion and very  ductile.  The melting point of aluminum alloy varies from 520 – 650 oC. It is common to see aluminum fins on engine cylinder and heat exchangers. </a:t>
            </a:r>
            <a:endParaRPr>
              <a:solidFill>
                <a:schemeClr val="dk1"/>
              </a:solidFill>
              <a:highlight>
                <a:srgbClr val="F3F3F3"/>
              </a:highlight>
              <a:latin typeface="Times New Roman"/>
              <a:ea typeface="Times New Roman"/>
              <a:cs typeface="Times New Roman"/>
              <a:sym typeface="Times New Roman"/>
            </a:endParaRPr>
          </a:p>
          <a:p>
            <a:pPr indent="0" lvl="0" marL="0" rtl="0" algn="just">
              <a:lnSpc>
                <a:spcPct val="145606"/>
              </a:lnSpc>
              <a:spcBef>
                <a:spcPts val="0"/>
              </a:spcBef>
              <a:spcAft>
                <a:spcPts val="0"/>
              </a:spcAft>
              <a:buNone/>
            </a:pPr>
            <a:r>
              <a:rPr lang="en">
                <a:solidFill>
                  <a:schemeClr val="dk1"/>
                </a:solidFill>
                <a:highlight>
                  <a:srgbClr val="F3F3F3"/>
                </a:highlight>
                <a:latin typeface="Times New Roman"/>
                <a:ea typeface="Times New Roman"/>
                <a:cs typeface="Times New Roman"/>
                <a:sym typeface="Times New Roman"/>
              </a:rPr>
              <a:t>In </a:t>
            </a:r>
            <a:r>
              <a:rPr lang="en">
                <a:solidFill>
                  <a:schemeClr val="dk1"/>
                </a:solidFill>
                <a:highlight>
                  <a:srgbClr val="F3F3F3"/>
                </a:highlight>
                <a:latin typeface="Times New Roman"/>
                <a:ea typeface="Times New Roman"/>
                <a:cs typeface="Times New Roman"/>
                <a:sym typeface="Times New Roman"/>
              </a:rPr>
              <a:t>general</a:t>
            </a:r>
            <a:r>
              <a:rPr lang="en">
                <a:solidFill>
                  <a:schemeClr val="dk1"/>
                </a:solidFill>
                <a:highlight>
                  <a:srgbClr val="F3F3F3"/>
                </a:highlight>
                <a:latin typeface="Times New Roman"/>
                <a:ea typeface="Times New Roman"/>
                <a:cs typeface="Times New Roman"/>
                <a:sym typeface="Times New Roman"/>
              </a:rPr>
              <a:t> Aluminium is mostly used as fin material because:</a:t>
            </a:r>
            <a:endParaRPr>
              <a:solidFill>
                <a:schemeClr val="dk1"/>
              </a:solidFill>
              <a:highlight>
                <a:srgbClr val="F3F3F3"/>
              </a:highlight>
              <a:latin typeface="Times New Roman"/>
              <a:ea typeface="Times New Roman"/>
              <a:cs typeface="Times New Roman"/>
              <a:sym typeface="Times New Roman"/>
            </a:endParaRPr>
          </a:p>
          <a:p>
            <a:pPr indent="-342900" lvl="0" marL="457200" rtl="0" algn="just">
              <a:lnSpc>
                <a:spcPct val="145606"/>
              </a:lnSpc>
              <a:spcBef>
                <a:spcPts val="0"/>
              </a:spcBef>
              <a:spcAft>
                <a:spcPts val="0"/>
              </a:spcAft>
              <a:buClr>
                <a:schemeClr val="dk1"/>
              </a:buClr>
              <a:buSzPts val="1800"/>
              <a:buFont typeface="Times New Roman"/>
              <a:buChar char="●"/>
            </a:pPr>
            <a:r>
              <a:rPr lang="en">
                <a:solidFill>
                  <a:schemeClr val="dk1"/>
                </a:solidFill>
                <a:highlight>
                  <a:srgbClr val="F3F3F3"/>
                </a:highlight>
                <a:latin typeface="Times New Roman"/>
                <a:ea typeface="Times New Roman"/>
                <a:cs typeface="Times New Roman"/>
                <a:sym typeface="Times New Roman"/>
              </a:rPr>
              <a:t> It has good thermal conductivity compared to the cast iron</a:t>
            </a:r>
            <a:endParaRPr>
              <a:solidFill>
                <a:schemeClr val="dk1"/>
              </a:solidFill>
              <a:highlight>
                <a:srgbClr val="F3F3F3"/>
              </a:highlight>
              <a:latin typeface="Times New Roman"/>
              <a:ea typeface="Times New Roman"/>
              <a:cs typeface="Times New Roman"/>
              <a:sym typeface="Times New Roman"/>
            </a:endParaRPr>
          </a:p>
          <a:p>
            <a:pPr indent="-342900" lvl="0" marL="457200" rtl="0" algn="just">
              <a:lnSpc>
                <a:spcPct val="145606"/>
              </a:lnSpc>
              <a:spcBef>
                <a:spcPts val="0"/>
              </a:spcBef>
              <a:spcAft>
                <a:spcPts val="0"/>
              </a:spcAft>
              <a:buClr>
                <a:schemeClr val="dk1"/>
              </a:buClr>
              <a:buSzPts val="1800"/>
              <a:buFont typeface="Times New Roman"/>
              <a:buChar char="●"/>
            </a:pPr>
            <a:r>
              <a:rPr lang="en">
                <a:solidFill>
                  <a:schemeClr val="dk1"/>
                </a:solidFill>
                <a:highlight>
                  <a:srgbClr val="F3F3F3"/>
                </a:highlight>
                <a:latin typeface="Times New Roman"/>
                <a:ea typeface="Times New Roman"/>
                <a:cs typeface="Times New Roman"/>
                <a:sym typeface="Times New Roman"/>
              </a:rPr>
              <a:t> Aluminium is lighter in weight.</a:t>
            </a:r>
            <a:endParaRPr>
              <a:solidFill>
                <a:schemeClr val="dk1"/>
              </a:solidFill>
              <a:highlight>
                <a:srgbClr val="F3F3F3"/>
              </a:highlight>
              <a:latin typeface="Times New Roman"/>
              <a:ea typeface="Times New Roman"/>
              <a:cs typeface="Times New Roman"/>
              <a:sym typeface="Times New Roman"/>
            </a:endParaRPr>
          </a:p>
          <a:p>
            <a:pPr indent="-342900" lvl="0" marL="457200" rtl="0" algn="just">
              <a:lnSpc>
                <a:spcPct val="145606"/>
              </a:lnSpc>
              <a:spcBef>
                <a:spcPts val="0"/>
              </a:spcBef>
              <a:spcAft>
                <a:spcPts val="0"/>
              </a:spcAft>
              <a:buClr>
                <a:schemeClr val="dk1"/>
              </a:buClr>
              <a:buSzPts val="1800"/>
              <a:buFont typeface="Times New Roman"/>
              <a:buChar char="●"/>
            </a:pPr>
            <a:r>
              <a:rPr lang="en">
                <a:solidFill>
                  <a:schemeClr val="dk1"/>
                </a:solidFill>
                <a:highlight>
                  <a:srgbClr val="F3F3F3"/>
                </a:highlight>
                <a:latin typeface="Times New Roman"/>
                <a:ea typeface="Times New Roman"/>
                <a:cs typeface="Times New Roman"/>
                <a:sym typeface="Times New Roman"/>
              </a:rPr>
              <a:t>High corrosion resistance.</a:t>
            </a:r>
            <a:endParaRPr>
              <a:solidFill>
                <a:schemeClr val="dk1"/>
              </a:solidFill>
              <a:highlight>
                <a:srgbClr val="F3F3F3"/>
              </a:highlight>
              <a:latin typeface="Times New Roman"/>
              <a:ea typeface="Times New Roman"/>
              <a:cs typeface="Times New Roman"/>
              <a:sym typeface="Times New Roman"/>
            </a:endParaRPr>
          </a:p>
          <a:p>
            <a:pPr indent="-342900" lvl="0" marL="457200" rtl="0" algn="just">
              <a:lnSpc>
                <a:spcPct val="145606"/>
              </a:lnSpc>
              <a:spcBef>
                <a:spcPts val="0"/>
              </a:spcBef>
              <a:spcAft>
                <a:spcPts val="0"/>
              </a:spcAft>
              <a:buClr>
                <a:schemeClr val="dk1"/>
              </a:buClr>
              <a:buSzPts val="1800"/>
              <a:buFont typeface="Times New Roman"/>
              <a:buChar char="●"/>
            </a:pPr>
            <a:r>
              <a:rPr lang="en">
                <a:solidFill>
                  <a:schemeClr val="dk1"/>
                </a:solidFill>
                <a:highlight>
                  <a:srgbClr val="F3F3F3"/>
                </a:highlight>
                <a:latin typeface="Times New Roman"/>
                <a:ea typeface="Times New Roman"/>
                <a:cs typeface="Times New Roman"/>
                <a:sym typeface="Times New Roman"/>
              </a:rPr>
              <a:t>High surface finish.</a:t>
            </a:r>
            <a:endParaRPr>
              <a:solidFill>
                <a:schemeClr val="dk1"/>
              </a:solidFill>
              <a:highlight>
                <a:srgbClr val="F3F3F3"/>
              </a:highlight>
              <a:latin typeface="Times New Roman"/>
              <a:ea typeface="Times New Roman"/>
              <a:cs typeface="Times New Roman"/>
              <a:sym typeface="Times New Roman"/>
            </a:endParaRPr>
          </a:p>
          <a:p>
            <a:pPr indent="0" lvl="0" marL="0" rtl="0" algn="just">
              <a:spcBef>
                <a:spcPts val="0"/>
              </a:spcBef>
              <a:spcAft>
                <a:spcPts val="1200"/>
              </a:spcAft>
              <a:buNone/>
            </a:pPr>
            <a:r>
              <a:t/>
            </a:r>
            <a:endParaRPr>
              <a:highlight>
                <a:srgbClr val="F3F3F3"/>
              </a:highlight>
              <a:latin typeface="Times New Roman"/>
              <a:ea typeface="Times New Roman"/>
              <a:cs typeface="Times New Roman"/>
              <a:sym typeface="Times New Roman"/>
            </a:endParaRPr>
          </a:p>
        </p:txBody>
      </p:sp>
      <p:pic>
        <p:nvPicPr>
          <p:cNvPr id="157" name="Google Shape;157;p26"/>
          <p:cNvPicPr preferRelativeResize="0"/>
          <p:nvPr/>
        </p:nvPicPr>
        <p:blipFill>
          <a:blip r:embed="rId3">
            <a:alphaModFix/>
          </a:blip>
          <a:stretch>
            <a:fillRect/>
          </a:stretch>
        </p:blipFill>
        <p:spPr>
          <a:xfrm>
            <a:off x="4151125" y="3682450"/>
            <a:ext cx="3703900" cy="7972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410">
                <a:solidFill>
                  <a:srgbClr val="CC0000"/>
                </a:solidFill>
                <a:latin typeface="Times New Roman"/>
                <a:ea typeface="Times New Roman"/>
                <a:cs typeface="Times New Roman"/>
                <a:sym typeface="Times New Roman"/>
              </a:rPr>
              <a:t>MODIFICATION WE DID IN OUR PROJECT</a:t>
            </a:r>
            <a:r>
              <a:rPr b="1" lang="en" sz="2410">
                <a:solidFill>
                  <a:srgbClr val="CC0000"/>
                </a:solidFill>
                <a:latin typeface="Times New Roman"/>
                <a:ea typeface="Times New Roman"/>
                <a:cs typeface="Times New Roman"/>
                <a:sym typeface="Times New Roman"/>
              </a:rPr>
              <a:t>:</a:t>
            </a:r>
            <a:endParaRPr b="1" sz="2410">
              <a:solidFill>
                <a:srgbClr val="CC000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990"/>
              <a:buFont typeface="Arial"/>
              <a:buNone/>
            </a:pPr>
            <a:r>
              <a:t/>
            </a:r>
            <a:endParaRPr sz="2220"/>
          </a:p>
          <a:p>
            <a:pPr indent="0" lvl="0" marL="0" rtl="0" algn="l">
              <a:spcBef>
                <a:spcPts val="0"/>
              </a:spcBef>
              <a:spcAft>
                <a:spcPts val="0"/>
              </a:spcAft>
              <a:buSzPts val="990"/>
              <a:buNone/>
            </a:pPr>
            <a:r>
              <a:t/>
            </a:r>
            <a:endParaRPr sz="2220"/>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Fins are the extended surfaces on engine to increase the rate of heat transfer due to </a:t>
            </a:r>
            <a:r>
              <a:rPr lang="en">
                <a:solidFill>
                  <a:srgbClr val="000000"/>
                </a:solidFill>
                <a:latin typeface="Times New Roman"/>
                <a:ea typeface="Times New Roman"/>
                <a:cs typeface="Times New Roman"/>
                <a:sym typeface="Times New Roman"/>
              </a:rPr>
              <a:t>the</a:t>
            </a:r>
            <a:r>
              <a:rPr lang="en">
                <a:solidFill>
                  <a:srgbClr val="000000"/>
                </a:solidFill>
                <a:latin typeface="Times New Roman"/>
                <a:ea typeface="Times New Roman"/>
                <a:cs typeface="Times New Roman"/>
                <a:sym typeface="Times New Roman"/>
              </a:rPr>
              <a:t> convection takes place with the ambient air. There are three methods to increase the heat transfer rate :</a:t>
            </a:r>
            <a:endParaRPr>
              <a:solidFill>
                <a:srgbClr val="000000"/>
              </a:solidFill>
              <a:latin typeface="Times New Roman"/>
              <a:ea typeface="Times New Roman"/>
              <a:cs typeface="Times New Roman"/>
              <a:sym typeface="Times New Roman"/>
            </a:endParaRPr>
          </a:p>
          <a:p>
            <a:pPr indent="-342900" lvl="0" marL="457200" rtl="0" algn="l">
              <a:spcBef>
                <a:spcPts val="12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By increasing the convection heat </a:t>
            </a:r>
            <a:r>
              <a:rPr lang="en">
                <a:solidFill>
                  <a:srgbClr val="000000"/>
                </a:solidFill>
                <a:latin typeface="Times New Roman"/>
                <a:ea typeface="Times New Roman"/>
                <a:cs typeface="Times New Roman"/>
                <a:sym typeface="Times New Roman"/>
              </a:rPr>
              <a:t>transfer</a:t>
            </a:r>
            <a:r>
              <a:rPr lang="en">
                <a:solidFill>
                  <a:srgbClr val="000000"/>
                </a:solidFill>
                <a:latin typeface="Times New Roman"/>
                <a:ea typeface="Times New Roman"/>
                <a:cs typeface="Times New Roman"/>
                <a:sym typeface="Times New Roman"/>
              </a:rPr>
              <a:t> coefficient.</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By increasing the length of fin to improve the effectiveness.</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By varying the material we can improve the thermal efficiency.</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By changing the different cross section we can </a:t>
            </a:r>
            <a:r>
              <a:rPr lang="en">
                <a:solidFill>
                  <a:srgbClr val="000000"/>
                </a:solidFill>
                <a:latin typeface="Times New Roman"/>
                <a:ea typeface="Times New Roman"/>
                <a:cs typeface="Times New Roman"/>
                <a:sym typeface="Times New Roman"/>
              </a:rPr>
              <a:t>decide</a:t>
            </a:r>
            <a:r>
              <a:rPr lang="en">
                <a:solidFill>
                  <a:srgbClr val="000000"/>
                </a:solidFill>
                <a:latin typeface="Times New Roman"/>
                <a:ea typeface="Times New Roman"/>
                <a:cs typeface="Times New Roman"/>
                <a:sym typeface="Times New Roman"/>
              </a:rPr>
              <a:t> the highly effective type.</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610">
                <a:solidFill>
                  <a:srgbClr val="CC0000"/>
                </a:solidFill>
                <a:latin typeface="Times New Roman"/>
                <a:ea typeface="Times New Roman"/>
                <a:cs typeface="Times New Roman"/>
                <a:sym typeface="Times New Roman"/>
              </a:rPr>
              <a:t>DESING AND MODELLING:</a:t>
            </a:r>
            <a:endParaRPr b="1" sz="2610">
              <a:solidFill>
                <a:srgbClr val="CC0000"/>
              </a:solidFill>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1800">
              <a:latin typeface="Times New Roman"/>
              <a:ea typeface="Times New Roman"/>
              <a:cs typeface="Times New Roman"/>
              <a:sym typeface="Times New Roman"/>
            </a:endParaRPr>
          </a:p>
        </p:txBody>
      </p:sp>
      <p:sp>
        <p:nvSpPr>
          <p:cNvPr id="169" name="Google Shape;16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The design of engine fins done by using CATIA V5 R21 software.</a:t>
            </a:r>
            <a:endParaRPr>
              <a:solidFill>
                <a:srgbClr val="000000"/>
              </a:solidFill>
              <a:latin typeface="Times New Roman"/>
              <a:ea typeface="Times New Roman"/>
              <a:cs typeface="Times New Roman"/>
              <a:sym typeface="Times New Roman"/>
            </a:endParaRPr>
          </a:p>
          <a:p>
            <a:pPr indent="-334327" lvl="0" marL="457200" rtl="0" algn="l">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CATIA is a  Computer Aided Three dimensional Interactive Application. It is a solid modelling tool that unites the 3D parametric features to 2D tools and also addresses every design to manufacturing process. Catia provides the capaboility to visualise design in  3D. </a:t>
            </a:r>
            <a:endParaRPr>
              <a:solidFill>
                <a:srgbClr val="000000"/>
              </a:solidFill>
              <a:latin typeface="Times New Roman"/>
              <a:ea typeface="Times New Roman"/>
              <a:cs typeface="Times New Roman"/>
              <a:sym typeface="Times New Roman"/>
            </a:endParaRPr>
          </a:p>
          <a:p>
            <a:pPr indent="-334327" lvl="0" marL="457200" rtl="0" algn="l">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Steps involved in design of fins using CATIA:  </a:t>
            </a:r>
            <a:endParaRPr>
              <a:solidFill>
                <a:srgbClr val="000000"/>
              </a:solidFill>
              <a:latin typeface="Times New Roman"/>
              <a:ea typeface="Times New Roman"/>
              <a:cs typeface="Times New Roman"/>
              <a:sym typeface="Times New Roman"/>
            </a:endParaRPr>
          </a:p>
          <a:p>
            <a:pPr indent="-334327" lvl="0" marL="457200" rtl="0" algn="l">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Draw the individual components of the part in 2D using draw command.</a:t>
            </a:r>
            <a:endParaRPr>
              <a:solidFill>
                <a:srgbClr val="000000"/>
              </a:solidFill>
              <a:latin typeface="Times New Roman"/>
              <a:ea typeface="Times New Roman"/>
              <a:cs typeface="Times New Roman"/>
              <a:sym typeface="Times New Roman"/>
            </a:endParaRPr>
          </a:p>
          <a:p>
            <a:pPr indent="-334327" lvl="0" marL="457200" rtl="0" algn="l">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Set the dimensions for each line using dimensions command.         </a:t>
            </a:r>
            <a:endParaRPr>
              <a:solidFill>
                <a:srgbClr val="000000"/>
              </a:solidFill>
              <a:latin typeface="Times New Roman"/>
              <a:ea typeface="Times New Roman"/>
              <a:cs typeface="Times New Roman"/>
              <a:sym typeface="Times New Roman"/>
            </a:endParaRPr>
          </a:p>
          <a:p>
            <a:pPr indent="-334327" lvl="0" marL="457200" rtl="0" algn="l">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Convert the 2D sketch to 3D </a:t>
            </a:r>
            <a:r>
              <a:rPr lang="en">
                <a:solidFill>
                  <a:srgbClr val="000000"/>
                </a:solidFill>
                <a:latin typeface="Times New Roman"/>
                <a:ea typeface="Times New Roman"/>
                <a:cs typeface="Times New Roman"/>
                <a:sym typeface="Times New Roman"/>
              </a:rPr>
              <a:t>using</a:t>
            </a:r>
            <a:r>
              <a:rPr lang="en">
                <a:solidFill>
                  <a:srgbClr val="000000"/>
                </a:solidFill>
                <a:latin typeface="Times New Roman"/>
                <a:ea typeface="Times New Roman"/>
                <a:cs typeface="Times New Roman"/>
                <a:sym typeface="Times New Roman"/>
              </a:rPr>
              <a:t> pad </a:t>
            </a:r>
            <a:r>
              <a:rPr lang="en">
                <a:solidFill>
                  <a:srgbClr val="000000"/>
                </a:solidFill>
                <a:latin typeface="Times New Roman"/>
                <a:ea typeface="Times New Roman"/>
                <a:cs typeface="Times New Roman"/>
                <a:sym typeface="Times New Roman"/>
              </a:rPr>
              <a:t>command.</a:t>
            </a:r>
            <a:endParaRPr>
              <a:solidFill>
                <a:srgbClr val="000000"/>
              </a:solidFill>
              <a:latin typeface="Times New Roman"/>
              <a:ea typeface="Times New Roman"/>
              <a:cs typeface="Times New Roman"/>
              <a:sym typeface="Times New Roman"/>
            </a:endParaRPr>
          </a:p>
          <a:p>
            <a:pPr indent="-334327" lvl="0" marL="457200" rtl="0" algn="l">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Make the holes using pocket command.</a:t>
            </a:r>
            <a:endParaRPr>
              <a:solidFill>
                <a:srgbClr val="000000"/>
              </a:solidFill>
              <a:latin typeface="Times New Roman"/>
              <a:ea typeface="Times New Roman"/>
              <a:cs typeface="Times New Roman"/>
              <a:sym typeface="Times New Roman"/>
            </a:endParaRPr>
          </a:p>
          <a:p>
            <a:pPr indent="-334327" lvl="0" marL="457200" rtl="0" algn="l">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Set the material as aluminium using material command.</a:t>
            </a:r>
            <a:r>
              <a:rPr lang="en">
                <a:solidFill>
                  <a:srgbClr val="000000"/>
                </a:solidFill>
                <a:latin typeface="Times New Roman"/>
                <a:ea typeface="Times New Roman"/>
                <a:cs typeface="Times New Roman"/>
                <a:sym typeface="Times New Roman"/>
              </a:rPr>
              <a:t> </a:t>
            </a:r>
            <a:endParaRPr>
              <a:solidFill>
                <a:srgbClr val="000000"/>
              </a:solidFill>
              <a:latin typeface="Times New Roman"/>
              <a:ea typeface="Times New Roman"/>
              <a:cs typeface="Times New Roman"/>
              <a:sym typeface="Times New Roman"/>
            </a:endParaRPr>
          </a:p>
          <a:p>
            <a:pPr indent="-334327" lvl="0" marL="457200" rtl="0" algn="l">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Assemble the individual components in the part drawing.</a:t>
            </a:r>
            <a:endParaRPr>
              <a:solidFill>
                <a:srgbClr val="000000"/>
              </a:solidFill>
              <a:latin typeface="Times New Roman"/>
              <a:ea typeface="Times New Roman"/>
              <a:cs typeface="Times New Roman"/>
              <a:sym typeface="Times New Roman"/>
            </a:endParaRPr>
          </a:p>
          <a:p>
            <a:pPr indent="-310832" lvl="1" marL="914400" rtl="0" algn="l">
              <a:spcBef>
                <a:spcPts val="0"/>
              </a:spcBef>
              <a:spcAft>
                <a:spcPts val="0"/>
              </a:spcAft>
              <a:buClr>
                <a:srgbClr val="000000"/>
              </a:buClr>
              <a:buSzPct val="100000"/>
              <a:buFont typeface="Times New Roman"/>
              <a:buChar char="○"/>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7931"/>
              <a:buFont typeface="Arial"/>
              <a:buNone/>
            </a:pPr>
            <a:r>
              <a:rPr b="1" lang="en" sz="2610">
                <a:solidFill>
                  <a:srgbClr val="CC0000"/>
                </a:solidFill>
                <a:latin typeface="Times New Roman"/>
                <a:ea typeface="Times New Roman"/>
                <a:cs typeface="Times New Roman"/>
                <a:sym typeface="Times New Roman"/>
              </a:rPr>
              <a:t>SPECIFICATIONS OF DESIGN</a:t>
            </a:r>
            <a:r>
              <a:rPr b="1" lang="en" sz="2610">
                <a:solidFill>
                  <a:srgbClr val="CC0000"/>
                </a:solidFill>
                <a:latin typeface="Times New Roman"/>
                <a:ea typeface="Times New Roman"/>
                <a:cs typeface="Times New Roman"/>
                <a:sym typeface="Times New Roman"/>
              </a:rPr>
              <a:t>:</a:t>
            </a:r>
            <a:endParaRPr b="1" sz="2610">
              <a:solidFill>
                <a:srgbClr val="CC0000"/>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54999"/>
              <a:buFont typeface="Arial"/>
              <a:buNone/>
            </a:pPr>
            <a:r>
              <a:t/>
            </a:r>
            <a:endParaRPr sz="1800">
              <a:latin typeface="Times New Roman"/>
              <a:ea typeface="Times New Roman"/>
              <a:cs typeface="Times New Roman"/>
              <a:sym typeface="Times New Roman"/>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Engine</a:t>
            </a:r>
            <a:r>
              <a:rPr lang="en">
                <a:solidFill>
                  <a:srgbClr val="000000"/>
                </a:solidFill>
                <a:latin typeface="Times New Roman"/>
                <a:ea typeface="Times New Roman"/>
                <a:cs typeface="Times New Roman"/>
                <a:sym typeface="Times New Roman"/>
              </a:rPr>
              <a:t> type: Kawasaki KX 450CC engine </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Bore: 80mm </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Stroke: 90mm</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Compression Ratio:12.8 : 1 </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Fin length: max 60mm &amp; min 5mm</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Fin thickness: 3mm</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Fin type: rectangular fin with curved edges </a:t>
            </a:r>
            <a:endParaRPr>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rgbClr val="000000"/>
              </a:solidFill>
              <a:latin typeface="Times New Roman"/>
              <a:ea typeface="Times New Roman"/>
              <a:cs typeface="Times New Roman"/>
              <a:sym typeface="Times New Roman"/>
            </a:endParaRPr>
          </a:p>
        </p:txBody>
      </p:sp>
      <p:pic>
        <p:nvPicPr>
          <p:cNvPr id="176" name="Google Shape;176;p29"/>
          <p:cNvPicPr preferRelativeResize="0"/>
          <p:nvPr/>
        </p:nvPicPr>
        <p:blipFill>
          <a:blip r:embed="rId3">
            <a:alphaModFix/>
          </a:blip>
          <a:stretch>
            <a:fillRect/>
          </a:stretch>
        </p:blipFill>
        <p:spPr>
          <a:xfrm>
            <a:off x="5299200" y="445025"/>
            <a:ext cx="3354176" cy="3171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0"/>
          <p:cNvPicPr preferRelativeResize="0"/>
          <p:nvPr/>
        </p:nvPicPr>
        <p:blipFill rotWithShape="1">
          <a:blip r:embed="rId3">
            <a:alphaModFix/>
          </a:blip>
          <a:srcRect b="61735" l="0" r="0" t="0"/>
          <a:stretch/>
        </p:blipFill>
        <p:spPr>
          <a:xfrm>
            <a:off x="0" y="1085300"/>
            <a:ext cx="4796201" cy="3456550"/>
          </a:xfrm>
          <a:prstGeom prst="rect">
            <a:avLst/>
          </a:prstGeom>
          <a:noFill/>
          <a:ln>
            <a:noFill/>
          </a:ln>
        </p:spPr>
      </p:pic>
      <p:pic>
        <p:nvPicPr>
          <p:cNvPr id="182" name="Google Shape;182;p30"/>
          <p:cNvPicPr preferRelativeResize="0"/>
          <p:nvPr/>
        </p:nvPicPr>
        <p:blipFill rotWithShape="1">
          <a:blip r:embed="rId4">
            <a:alphaModFix/>
          </a:blip>
          <a:srcRect b="0" l="0" r="0" t="37620"/>
          <a:stretch/>
        </p:blipFill>
        <p:spPr>
          <a:xfrm>
            <a:off x="4796200" y="906037"/>
            <a:ext cx="3650776" cy="3331414"/>
          </a:xfrm>
          <a:prstGeom prst="rect">
            <a:avLst/>
          </a:prstGeom>
          <a:noFill/>
          <a:ln>
            <a:noFill/>
          </a:ln>
        </p:spPr>
      </p:pic>
      <p:sp>
        <p:nvSpPr>
          <p:cNvPr id="183" name="Google Shape;183;p30"/>
          <p:cNvSpPr txBox="1"/>
          <p:nvPr/>
        </p:nvSpPr>
        <p:spPr>
          <a:xfrm>
            <a:off x="195675" y="139775"/>
            <a:ext cx="7435800" cy="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10">
                <a:solidFill>
                  <a:srgbClr val="CC0000"/>
                </a:solidFill>
                <a:latin typeface="Times New Roman"/>
                <a:ea typeface="Times New Roman"/>
                <a:cs typeface="Times New Roman"/>
                <a:sym typeface="Times New Roman"/>
              </a:rPr>
              <a:t>DRAWINGS BEFORE MODELLING: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7931"/>
              <a:buFont typeface="Arial"/>
              <a:buNone/>
            </a:pPr>
            <a:r>
              <a:rPr b="1" lang="en" sz="2610">
                <a:solidFill>
                  <a:srgbClr val="CC0000"/>
                </a:solidFill>
                <a:latin typeface="Times New Roman"/>
                <a:ea typeface="Times New Roman"/>
                <a:cs typeface="Times New Roman"/>
                <a:sym typeface="Times New Roman"/>
              </a:rPr>
              <a:t>DESIGN </a:t>
            </a:r>
            <a:r>
              <a:rPr b="1" lang="en" sz="2610">
                <a:solidFill>
                  <a:srgbClr val="CC0000"/>
                </a:solidFill>
                <a:latin typeface="Times New Roman"/>
                <a:ea typeface="Times New Roman"/>
                <a:cs typeface="Times New Roman"/>
                <a:sym typeface="Times New Roman"/>
              </a:rPr>
              <a:t>MODELS IN CATIA:</a:t>
            </a:r>
            <a:endParaRPr/>
          </a:p>
        </p:txBody>
      </p:sp>
      <p:sp>
        <p:nvSpPr>
          <p:cNvPr id="189" name="Google Shape;18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0" name="Google Shape;190;p31"/>
          <p:cNvSpPr txBox="1"/>
          <p:nvPr/>
        </p:nvSpPr>
        <p:spPr>
          <a:xfrm>
            <a:off x="2733000" y="4568875"/>
            <a:ext cx="3842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Times New Roman"/>
                <a:ea typeface="Times New Roman"/>
                <a:cs typeface="Times New Roman"/>
                <a:sym typeface="Times New Roman"/>
              </a:rPr>
              <a:t>Straight vertical fins design</a:t>
            </a:r>
            <a:endParaRPr b="1" sz="1900">
              <a:latin typeface="Times New Roman"/>
              <a:ea typeface="Times New Roman"/>
              <a:cs typeface="Times New Roman"/>
              <a:sym typeface="Times New Roman"/>
            </a:endParaRPr>
          </a:p>
        </p:txBody>
      </p:sp>
      <p:pic>
        <p:nvPicPr>
          <p:cNvPr id="191" name="Google Shape;191;p31"/>
          <p:cNvPicPr preferRelativeResize="0"/>
          <p:nvPr/>
        </p:nvPicPr>
        <p:blipFill rotWithShape="1">
          <a:blip r:embed="rId3">
            <a:alphaModFix/>
          </a:blip>
          <a:srcRect b="21755" l="36003" r="15598" t="24725"/>
          <a:stretch/>
        </p:blipFill>
        <p:spPr>
          <a:xfrm>
            <a:off x="0" y="1054625"/>
            <a:ext cx="4109198" cy="2752701"/>
          </a:xfrm>
          <a:prstGeom prst="rect">
            <a:avLst/>
          </a:prstGeom>
          <a:noFill/>
          <a:ln>
            <a:noFill/>
          </a:ln>
        </p:spPr>
      </p:pic>
      <p:pic>
        <p:nvPicPr>
          <p:cNvPr id="192" name="Google Shape;192;p31"/>
          <p:cNvPicPr preferRelativeResize="0"/>
          <p:nvPr/>
        </p:nvPicPr>
        <p:blipFill rotWithShape="1">
          <a:blip r:embed="rId4">
            <a:alphaModFix/>
          </a:blip>
          <a:srcRect b="12527" l="30723" r="14247" t="23230"/>
          <a:stretch/>
        </p:blipFill>
        <p:spPr>
          <a:xfrm>
            <a:off x="4346825" y="1054625"/>
            <a:ext cx="4643424" cy="3304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0" y="0"/>
            <a:ext cx="8520600" cy="79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30830"/>
              <a:buFont typeface="Arial"/>
              <a:buNone/>
            </a:pPr>
            <a:r>
              <a:rPr b="1" lang="en" sz="3211">
                <a:solidFill>
                  <a:srgbClr val="CC0000"/>
                </a:solidFill>
              </a:rPr>
              <a:t>Do You Know What Is Engine Fin?</a:t>
            </a:r>
            <a:endParaRPr/>
          </a:p>
        </p:txBody>
      </p:sp>
      <p:pic>
        <p:nvPicPr>
          <p:cNvPr id="63" name="Google Shape;63;p14"/>
          <p:cNvPicPr preferRelativeResize="0"/>
          <p:nvPr/>
        </p:nvPicPr>
        <p:blipFill>
          <a:blip r:embed="rId3">
            <a:alphaModFix/>
          </a:blip>
          <a:stretch>
            <a:fillRect/>
          </a:stretch>
        </p:blipFill>
        <p:spPr>
          <a:xfrm>
            <a:off x="716250" y="852600"/>
            <a:ext cx="7711501" cy="4151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1157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7931"/>
              <a:buFont typeface="Arial"/>
              <a:buNone/>
            </a:pPr>
            <a:r>
              <a:rPr b="1" lang="en" sz="2610">
                <a:solidFill>
                  <a:srgbClr val="CC0000"/>
                </a:solidFill>
                <a:latin typeface="Times New Roman"/>
                <a:ea typeface="Times New Roman"/>
                <a:cs typeface="Times New Roman"/>
                <a:sym typeface="Times New Roman"/>
              </a:rPr>
              <a:t>DESIGN MODELS IN CATIA:</a:t>
            </a:r>
            <a:endParaRPr/>
          </a:p>
          <a:p>
            <a:pPr indent="0" lvl="0" marL="0" rtl="0" algn="l">
              <a:spcBef>
                <a:spcPts val="0"/>
              </a:spcBef>
              <a:spcAft>
                <a:spcPts val="0"/>
              </a:spcAft>
              <a:buNone/>
            </a:pPr>
            <a:r>
              <a:t/>
            </a:r>
            <a:endParaRPr/>
          </a:p>
        </p:txBody>
      </p:sp>
      <p:sp>
        <p:nvSpPr>
          <p:cNvPr id="198" name="Google Shape;19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32"/>
          <p:cNvPicPr preferRelativeResize="0"/>
          <p:nvPr/>
        </p:nvPicPr>
        <p:blipFill>
          <a:blip r:embed="rId3">
            <a:alphaModFix/>
          </a:blip>
          <a:stretch>
            <a:fillRect/>
          </a:stretch>
        </p:blipFill>
        <p:spPr>
          <a:xfrm>
            <a:off x="380400" y="572700"/>
            <a:ext cx="8170051" cy="3896375"/>
          </a:xfrm>
          <a:prstGeom prst="rect">
            <a:avLst/>
          </a:prstGeom>
          <a:noFill/>
          <a:ln>
            <a:noFill/>
          </a:ln>
        </p:spPr>
      </p:pic>
      <p:sp>
        <p:nvSpPr>
          <p:cNvPr id="200" name="Google Shape;200;p32"/>
          <p:cNvSpPr txBox="1"/>
          <p:nvPr/>
        </p:nvSpPr>
        <p:spPr>
          <a:xfrm>
            <a:off x="2815225" y="4653825"/>
            <a:ext cx="3712200" cy="51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Times New Roman"/>
                <a:ea typeface="Times New Roman"/>
                <a:cs typeface="Times New Roman"/>
                <a:sym typeface="Times New Roman"/>
              </a:rPr>
              <a:t>Modified fin  design</a:t>
            </a:r>
            <a:endParaRPr b="1" sz="21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145"/>
              <a:buFont typeface="Arial"/>
              <a:buNone/>
            </a:pPr>
            <a:r>
              <a:rPr b="1" lang="en" sz="2610">
                <a:solidFill>
                  <a:srgbClr val="CC0000"/>
                </a:solidFill>
                <a:latin typeface="Times New Roman"/>
                <a:ea typeface="Times New Roman"/>
                <a:cs typeface="Times New Roman"/>
                <a:sym typeface="Times New Roman"/>
              </a:rPr>
              <a:t>DESIGN MODELS IN CATIA:</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06" name="Google Shape;206;p33"/>
          <p:cNvSpPr txBox="1"/>
          <p:nvPr>
            <p:ph idx="1" type="body"/>
          </p:nvPr>
        </p:nvSpPr>
        <p:spPr>
          <a:xfrm>
            <a:off x="1366913" y="4570805"/>
            <a:ext cx="6105300" cy="57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b="1" lang="en" sz="2200">
                <a:solidFill>
                  <a:srgbClr val="000000"/>
                </a:solidFill>
                <a:latin typeface="Times New Roman"/>
                <a:ea typeface="Times New Roman"/>
                <a:cs typeface="Times New Roman"/>
                <a:sym typeface="Times New Roman"/>
              </a:rPr>
              <a:t>Design of fins with piston </a:t>
            </a:r>
            <a:r>
              <a:rPr b="1" lang="en" sz="2200">
                <a:solidFill>
                  <a:srgbClr val="000000"/>
                </a:solidFill>
                <a:latin typeface="Times New Roman"/>
                <a:ea typeface="Times New Roman"/>
                <a:cs typeface="Times New Roman"/>
                <a:sym typeface="Times New Roman"/>
              </a:rPr>
              <a:t>cylinder</a:t>
            </a:r>
            <a:r>
              <a:rPr b="1" lang="en" sz="2200">
                <a:solidFill>
                  <a:srgbClr val="000000"/>
                </a:solidFill>
                <a:latin typeface="Times New Roman"/>
                <a:ea typeface="Times New Roman"/>
                <a:cs typeface="Times New Roman"/>
                <a:sym typeface="Times New Roman"/>
              </a:rPr>
              <a:t> arrangement</a:t>
            </a:r>
            <a:endParaRPr b="1" sz="2200">
              <a:solidFill>
                <a:srgbClr val="000000"/>
              </a:solidFill>
              <a:latin typeface="Times New Roman"/>
              <a:ea typeface="Times New Roman"/>
              <a:cs typeface="Times New Roman"/>
              <a:sym typeface="Times New Roman"/>
            </a:endParaRPr>
          </a:p>
        </p:txBody>
      </p:sp>
      <p:pic>
        <p:nvPicPr>
          <p:cNvPr id="207" name="Google Shape;207;p33"/>
          <p:cNvPicPr preferRelativeResize="0"/>
          <p:nvPr/>
        </p:nvPicPr>
        <p:blipFill>
          <a:blip r:embed="rId3">
            <a:alphaModFix/>
          </a:blip>
          <a:stretch>
            <a:fillRect/>
          </a:stretch>
        </p:blipFill>
        <p:spPr>
          <a:xfrm>
            <a:off x="703588" y="648900"/>
            <a:ext cx="7431974" cy="3921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7931"/>
              <a:buFont typeface="Arial"/>
              <a:buNone/>
            </a:pPr>
            <a:r>
              <a:rPr b="1" lang="en" sz="2610">
                <a:solidFill>
                  <a:srgbClr val="CC0000"/>
                </a:solidFill>
                <a:latin typeface="Times New Roman"/>
                <a:ea typeface="Times New Roman"/>
                <a:cs typeface="Times New Roman"/>
                <a:sym typeface="Times New Roman"/>
              </a:rPr>
              <a:t>STATIC THERMAL ANALYSIS</a:t>
            </a:r>
            <a:r>
              <a:rPr b="1" lang="en" sz="2610">
                <a:solidFill>
                  <a:srgbClr val="CC0000"/>
                </a:solidFill>
                <a:latin typeface="Times New Roman"/>
                <a:ea typeface="Times New Roman"/>
                <a:cs typeface="Times New Roman"/>
                <a:sym typeface="Times New Roman"/>
              </a:rPr>
              <a:t>:</a:t>
            </a:r>
            <a:endParaRPr b="1" sz="2610">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13" name="Google Shape;21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Thermal static </a:t>
            </a:r>
            <a:r>
              <a:rPr lang="en">
                <a:solidFill>
                  <a:srgbClr val="000000"/>
                </a:solidFill>
                <a:latin typeface="Times New Roman"/>
                <a:ea typeface="Times New Roman"/>
                <a:cs typeface="Times New Roman"/>
                <a:sym typeface="Times New Roman"/>
              </a:rPr>
              <a:t>analysis</a:t>
            </a:r>
            <a:r>
              <a:rPr lang="en">
                <a:solidFill>
                  <a:srgbClr val="000000"/>
                </a:solidFill>
                <a:latin typeface="Times New Roman"/>
                <a:ea typeface="Times New Roman"/>
                <a:cs typeface="Times New Roman"/>
                <a:sym typeface="Times New Roman"/>
              </a:rPr>
              <a:t> is done by using Ansys 19.2 software.</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ANSYS: </a:t>
            </a:r>
            <a:r>
              <a:rPr lang="en">
                <a:solidFill>
                  <a:srgbClr val="000000"/>
                </a:solidFill>
                <a:latin typeface="Times New Roman"/>
                <a:ea typeface="Times New Roman"/>
                <a:cs typeface="Times New Roman"/>
                <a:sym typeface="Times New Roman"/>
              </a:rPr>
              <a:t>Ansys 19.2 is an advanced simulation software where we can do different analysis such as static analysis, dynamic analysis, </a:t>
            </a:r>
            <a:r>
              <a:rPr lang="en">
                <a:solidFill>
                  <a:srgbClr val="000000"/>
                </a:solidFill>
                <a:latin typeface="Times New Roman"/>
                <a:ea typeface="Times New Roman"/>
                <a:cs typeface="Times New Roman"/>
                <a:sym typeface="Times New Roman"/>
              </a:rPr>
              <a:t>fluid</a:t>
            </a:r>
            <a:r>
              <a:rPr lang="en">
                <a:solidFill>
                  <a:srgbClr val="000000"/>
                </a:solidFill>
                <a:latin typeface="Times New Roman"/>
                <a:ea typeface="Times New Roman"/>
                <a:cs typeface="Times New Roman"/>
                <a:sym typeface="Times New Roman"/>
              </a:rPr>
              <a:t> flow analysis, themal analysis etc..</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Steps involved in Static thermal </a:t>
            </a:r>
            <a:r>
              <a:rPr b="1" lang="en">
                <a:solidFill>
                  <a:srgbClr val="000000"/>
                </a:solidFill>
                <a:latin typeface="Times New Roman"/>
                <a:ea typeface="Times New Roman"/>
                <a:cs typeface="Times New Roman"/>
                <a:sym typeface="Times New Roman"/>
              </a:rPr>
              <a:t>analysis</a:t>
            </a:r>
            <a:r>
              <a:rPr b="1" lang="en">
                <a:solidFill>
                  <a:srgbClr val="000000"/>
                </a:solidFill>
                <a:latin typeface="Times New Roman"/>
                <a:ea typeface="Times New Roman"/>
                <a:cs typeface="Times New Roman"/>
                <a:sym typeface="Times New Roman"/>
              </a:rPr>
              <a:t>: </a:t>
            </a:r>
            <a:endParaRPr b="1">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Engineering data</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Geometry </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Model</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Meshing</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Analysis</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Results</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213850" y="67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610">
                <a:solidFill>
                  <a:srgbClr val="CC0000"/>
                </a:solidFill>
                <a:latin typeface="Times New Roman"/>
                <a:ea typeface="Times New Roman"/>
                <a:cs typeface="Times New Roman"/>
                <a:sym typeface="Times New Roman"/>
              </a:rPr>
              <a:t>MODEL:</a:t>
            </a:r>
            <a:endParaRPr/>
          </a:p>
        </p:txBody>
      </p:sp>
      <p:pic>
        <p:nvPicPr>
          <p:cNvPr id="219" name="Google Shape;219;p35"/>
          <p:cNvPicPr preferRelativeResize="0"/>
          <p:nvPr/>
        </p:nvPicPr>
        <p:blipFill rotWithShape="1">
          <a:blip r:embed="rId3">
            <a:alphaModFix/>
          </a:blip>
          <a:srcRect b="0" l="17505" r="0" t="23483"/>
          <a:stretch/>
        </p:blipFill>
        <p:spPr>
          <a:xfrm>
            <a:off x="311700" y="863975"/>
            <a:ext cx="7892750" cy="4117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7931"/>
              <a:buFont typeface="Arial"/>
              <a:buNone/>
            </a:pPr>
            <a:r>
              <a:rPr b="1" lang="en" sz="2610">
                <a:solidFill>
                  <a:srgbClr val="CC0000"/>
                </a:solidFill>
                <a:latin typeface="Times New Roman"/>
                <a:ea typeface="Times New Roman"/>
                <a:cs typeface="Times New Roman"/>
                <a:sym typeface="Times New Roman"/>
              </a:rPr>
              <a:t>MESHING:</a:t>
            </a:r>
            <a:endParaRPr/>
          </a:p>
        </p:txBody>
      </p:sp>
      <p:sp>
        <p:nvSpPr>
          <p:cNvPr id="225" name="Google Shape;22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6"/>
          <p:cNvPicPr preferRelativeResize="0"/>
          <p:nvPr/>
        </p:nvPicPr>
        <p:blipFill rotWithShape="1">
          <a:blip r:embed="rId3">
            <a:alphaModFix/>
          </a:blip>
          <a:srcRect b="9511" l="16961" r="1259" t="22406"/>
          <a:stretch/>
        </p:blipFill>
        <p:spPr>
          <a:xfrm>
            <a:off x="214150" y="530950"/>
            <a:ext cx="8715677" cy="42072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137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610">
                <a:solidFill>
                  <a:srgbClr val="CC0000"/>
                </a:solidFill>
                <a:latin typeface="Times New Roman"/>
                <a:ea typeface="Times New Roman"/>
                <a:cs typeface="Times New Roman"/>
                <a:sym typeface="Times New Roman"/>
              </a:rPr>
              <a:t>TEMPERATURE ANALYSIS:</a:t>
            </a:r>
            <a:endParaRPr/>
          </a:p>
        </p:txBody>
      </p:sp>
      <p:sp>
        <p:nvSpPr>
          <p:cNvPr id="232" name="Google Shape;23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3" name="Google Shape;233;p37"/>
          <p:cNvPicPr preferRelativeResize="0"/>
          <p:nvPr/>
        </p:nvPicPr>
        <p:blipFill rotWithShape="1">
          <a:blip r:embed="rId3">
            <a:alphaModFix/>
          </a:blip>
          <a:srcRect b="9664" l="17426" r="1404" t="23912"/>
          <a:stretch/>
        </p:blipFill>
        <p:spPr>
          <a:xfrm>
            <a:off x="311700" y="1017725"/>
            <a:ext cx="8703398" cy="39021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8"/>
          <p:cNvPicPr preferRelativeResize="0"/>
          <p:nvPr/>
        </p:nvPicPr>
        <p:blipFill>
          <a:blip r:embed="rId3">
            <a:alphaModFix/>
          </a:blip>
          <a:stretch>
            <a:fillRect/>
          </a:stretch>
        </p:blipFill>
        <p:spPr>
          <a:xfrm>
            <a:off x="0" y="0"/>
            <a:ext cx="4068500" cy="5143501"/>
          </a:xfrm>
          <a:prstGeom prst="rect">
            <a:avLst/>
          </a:prstGeom>
          <a:noFill/>
          <a:ln>
            <a:noFill/>
          </a:ln>
        </p:spPr>
      </p:pic>
      <p:pic>
        <p:nvPicPr>
          <p:cNvPr id="239" name="Google Shape;239;p38"/>
          <p:cNvPicPr preferRelativeResize="0"/>
          <p:nvPr/>
        </p:nvPicPr>
        <p:blipFill>
          <a:blip r:embed="rId4">
            <a:alphaModFix/>
          </a:blip>
          <a:stretch>
            <a:fillRect/>
          </a:stretch>
        </p:blipFill>
        <p:spPr>
          <a:xfrm>
            <a:off x="4572000" y="0"/>
            <a:ext cx="3895750"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95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7931"/>
              <a:buFont typeface="Arial"/>
              <a:buNone/>
            </a:pPr>
            <a:r>
              <a:rPr b="1" lang="en" sz="2610">
                <a:solidFill>
                  <a:srgbClr val="CC0000"/>
                </a:solidFill>
                <a:latin typeface="Times New Roman"/>
                <a:ea typeface="Times New Roman"/>
                <a:cs typeface="Times New Roman"/>
                <a:sym typeface="Times New Roman"/>
              </a:rPr>
              <a:t>HEAT FLUX ANALYSIS:</a:t>
            </a:r>
            <a:endParaRPr b="1" sz="2610">
              <a:solidFill>
                <a:srgbClr val="CC0000"/>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39285"/>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45" name="Google Shape;24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39"/>
          <p:cNvPicPr preferRelativeResize="0"/>
          <p:nvPr/>
        </p:nvPicPr>
        <p:blipFill rotWithShape="1">
          <a:blip r:embed="rId3">
            <a:alphaModFix/>
          </a:blip>
          <a:srcRect b="9786" l="23159" r="1720" t="29614"/>
          <a:stretch/>
        </p:blipFill>
        <p:spPr>
          <a:xfrm>
            <a:off x="232175" y="668300"/>
            <a:ext cx="8679648" cy="44751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145"/>
              <a:buFont typeface="Arial"/>
              <a:buNone/>
            </a:pPr>
            <a:r>
              <a:rPr b="1" lang="en" sz="2610">
                <a:solidFill>
                  <a:srgbClr val="CC0000"/>
                </a:solidFill>
                <a:latin typeface="Times New Roman"/>
                <a:ea typeface="Times New Roman"/>
                <a:cs typeface="Times New Roman"/>
                <a:sym typeface="Times New Roman"/>
              </a:rPr>
              <a:t>RESULTS OBTAINED:</a:t>
            </a:r>
            <a:endParaRPr/>
          </a:p>
          <a:p>
            <a:pPr indent="0" lvl="0" marL="0" rtl="0" algn="l">
              <a:spcBef>
                <a:spcPts val="0"/>
              </a:spcBef>
              <a:spcAft>
                <a:spcPts val="0"/>
              </a:spcAft>
              <a:buNone/>
            </a:pPr>
            <a:r>
              <a:t/>
            </a:r>
            <a:endParaRPr/>
          </a:p>
        </p:txBody>
      </p:sp>
      <p:pic>
        <p:nvPicPr>
          <p:cNvPr id="252" name="Google Shape;252;p40"/>
          <p:cNvPicPr preferRelativeResize="0"/>
          <p:nvPr/>
        </p:nvPicPr>
        <p:blipFill rotWithShape="1">
          <a:blip r:embed="rId3">
            <a:alphaModFix/>
          </a:blip>
          <a:srcRect b="2102" l="2872" r="1679" t="17666"/>
          <a:stretch/>
        </p:blipFill>
        <p:spPr>
          <a:xfrm>
            <a:off x="311700" y="1127875"/>
            <a:ext cx="6816524" cy="3889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610">
                <a:solidFill>
                  <a:srgbClr val="CC0000"/>
                </a:solidFill>
                <a:latin typeface="Times New Roman"/>
                <a:ea typeface="Times New Roman"/>
                <a:cs typeface="Times New Roman"/>
                <a:sym typeface="Times New Roman"/>
              </a:rPr>
              <a:t>CONCLUSION:</a:t>
            </a:r>
            <a:endParaRPr/>
          </a:p>
        </p:txBody>
      </p:sp>
      <p:sp>
        <p:nvSpPr>
          <p:cNvPr id="258" name="Google Shape;25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New</a:t>
            </a:r>
            <a:r>
              <a:rPr lang="en">
                <a:solidFill>
                  <a:schemeClr val="dk1"/>
                </a:solidFill>
              </a:rPr>
              <a:t> </a:t>
            </a:r>
            <a:r>
              <a:rPr lang="en">
                <a:solidFill>
                  <a:schemeClr val="dk1"/>
                </a:solidFill>
              </a:rPr>
              <a:t>Modern high efficient fins are designed using CATIA V5.</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Temperatures at different </a:t>
            </a:r>
            <a:r>
              <a:rPr lang="en">
                <a:solidFill>
                  <a:schemeClr val="dk1"/>
                </a:solidFill>
              </a:rPr>
              <a:t>locations</a:t>
            </a:r>
            <a:r>
              <a:rPr lang="en">
                <a:solidFill>
                  <a:schemeClr val="dk1"/>
                </a:solidFill>
              </a:rPr>
              <a:t>  are obtained by ansys 19.2 workbench.</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Heat flux </a:t>
            </a:r>
            <a:r>
              <a:rPr lang="en">
                <a:solidFill>
                  <a:schemeClr val="dk1"/>
                </a:solidFill>
              </a:rPr>
              <a:t>distribution</a:t>
            </a:r>
            <a:r>
              <a:rPr lang="en">
                <a:solidFill>
                  <a:schemeClr val="dk1"/>
                </a:solidFill>
              </a:rPr>
              <a:t> at different locations obtained in the ansys 19.2</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effectiveness and efficiency of different  fins calculated by varying the c/s and materials.</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11" u="sng">
                <a:solidFill>
                  <a:srgbClr val="CC0000"/>
                </a:solidFill>
              </a:rPr>
              <a:t>CONTENTS</a:t>
            </a:r>
            <a:r>
              <a:rPr b="1" lang="en" sz="3211" u="sng">
                <a:solidFill>
                  <a:srgbClr val="980000"/>
                </a:solidFill>
              </a:rPr>
              <a:t>:</a:t>
            </a:r>
            <a:endParaRPr b="1" sz="3211" u="sng">
              <a:solidFill>
                <a:srgbClr val="980000"/>
              </a:solidFill>
            </a:endParaRPr>
          </a:p>
        </p:txBody>
      </p:sp>
      <p:sp>
        <p:nvSpPr>
          <p:cNvPr id="69" name="Google Shape;69;p15"/>
          <p:cNvSpPr txBox="1"/>
          <p:nvPr>
            <p:ph idx="1" type="body"/>
          </p:nvPr>
        </p:nvSpPr>
        <p:spPr>
          <a:xfrm>
            <a:off x="311700" y="1152475"/>
            <a:ext cx="8520600" cy="3806700"/>
          </a:xfrm>
          <a:prstGeom prst="rect">
            <a:avLst/>
          </a:prstGeom>
        </p:spPr>
        <p:txBody>
          <a:bodyPr anchorCtr="0" anchor="t" bIns="91425" lIns="91425" spcFirstLastPara="1" rIns="91425" wrap="square" tIns="91425">
            <a:noAutofit/>
          </a:bodyPr>
          <a:lstStyle/>
          <a:p>
            <a:pPr indent="-345757" lvl="0" marL="342900" rtl="0" algn="l">
              <a:lnSpc>
                <a:spcPct val="80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Abstract</a:t>
            </a:r>
            <a:endParaRPr sz="2000">
              <a:solidFill>
                <a:srgbClr val="000000"/>
              </a:solidFill>
              <a:latin typeface="Times New Roman"/>
              <a:ea typeface="Times New Roman"/>
              <a:cs typeface="Times New Roman"/>
              <a:sym typeface="Times New Roman"/>
            </a:endParaRPr>
          </a:p>
          <a:p>
            <a:pPr indent="-345757" lvl="0" marL="342900" rtl="0" algn="l">
              <a:lnSpc>
                <a:spcPct val="80000"/>
              </a:lnSpc>
              <a:spcBef>
                <a:spcPts val="391"/>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Objective</a:t>
            </a:r>
            <a:endParaRPr sz="2000">
              <a:solidFill>
                <a:srgbClr val="000000"/>
              </a:solidFill>
              <a:latin typeface="Times New Roman"/>
              <a:ea typeface="Times New Roman"/>
              <a:cs typeface="Times New Roman"/>
              <a:sym typeface="Times New Roman"/>
            </a:endParaRPr>
          </a:p>
          <a:p>
            <a:pPr indent="-345757" lvl="0" marL="342900" rtl="0" algn="l">
              <a:lnSpc>
                <a:spcPct val="80000"/>
              </a:lnSpc>
              <a:spcBef>
                <a:spcPts val="391"/>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Introduction of engine fins</a:t>
            </a:r>
            <a:endParaRPr sz="2000">
              <a:solidFill>
                <a:srgbClr val="000000"/>
              </a:solidFill>
              <a:latin typeface="Times New Roman"/>
              <a:ea typeface="Times New Roman"/>
              <a:cs typeface="Times New Roman"/>
              <a:sym typeface="Times New Roman"/>
            </a:endParaRPr>
          </a:p>
          <a:p>
            <a:pPr indent="-345757" lvl="0" marL="342900" rtl="0" algn="l">
              <a:lnSpc>
                <a:spcPct val="80000"/>
              </a:lnSpc>
              <a:spcBef>
                <a:spcPts val="391"/>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Application</a:t>
            </a:r>
            <a:endParaRPr sz="2000">
              <a:solidFill>
                <a:srgbClr val="000000"/>
              </a:solidFill>
              <a:latin typeface="Times New Roman"/>
              <a:ea typeface="Times New Roman"/>
              <a:cs typeface="Times New Roman"/>
              <a:sym typeface="Times New Roman"/>
            </a:endParaRPr>
          </a:p>
          <a:p>
            <a:pPr indent="-345757" lvl="0" marL="342900" rtl="0" algn="l">
              <a:lnSpc>
                <a:spcPct val="80000"/>
              </a:lnSpc>
              <a:spcBef>
                <a:spcPts val="391"/>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Types of fins </a:t>
            </a:r>
            <a:endParaRPr sz="2000">
              <a:solidFill>
                <a:srgbClr val="000000"/>
              </a:solidFill>
              <a:latin typeface="Times New Roman"/>
              <a:ea typeface="Times New Roman"/>
              <a:cs typeface="Times New Roman"/>
              <a:sym typeface="Times New Roman"/>
            </a:endParaRPr>
          </a:p>
          <a:p>
            <a:pPr indent="-345757" lvl="0" marL="342900" rtl="0" algn="l">
              <a:lnSpc>
                <a:spcPct val="80000"/>
              </a:lnSpc>
              <a:spcBef>
                <a:spcPts val="391"/>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Theory of fin </a:t>
            </a:r>
            <a:endParaRPr sz="2000">
              <a:solidFill>
                <a:srgbClr val="000000"/>
              </a:solidFill>
              <a:latin typeface="Times New Roman"/>
              <a:ea typeface="Times New Roman"/>
              <a:cs typeface="Times New Roman"/>
              <a:sym typeface="Times New Roman"/>
            </a:endParaRPr>
          </a:p>
          <a:p>
            <a:pPr indent="-345757" lvl="0" marL="342900" rtl="0" algn="l">
              <a:lnSpc>
                <a:spcPct val="80000"/>
              </a:lnSpc>
              <a:spcBef>
                <a:spcPts val="391"/>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Design model</a:t>
            </a:r>
            <a:endParaRPr sz="2000">
              <a:solidFill>
                <a:srgbClr val="000000"/>
              </a:solidFill>
              <a:latin typeface="Times New Roman"/>
              <a:ea typeface="Times New Roman"/>
              <a:cs typeface="Times New Roman"/>
              <a:sym typeface="Times New Roman"/>
            </a:endParaRPr>
          </a:p>
          <a:p>
            <a:pPr indent="-345757" lvl="0" marL="342900" rtl="0" algn="l">
              <a:lnSpc>
                <a:spcPct val="80000"/>
              </a:lnSpc>
              <a:spcBef>
                <a:spcPts val="391"/>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Ansys model </a:t>
            </a:r>
            <a:endParaRPr sz="2000">
              <a:solidFill>
                <a:srgbClr val="000000"/>
              </a:solidFill>
              <a:latin typeface="Times New Roman"/>
              <a:ea typeface="Times New Roman"/>
              <a:cs typeface="Times New Roman"/>
              <a:sym typeface="Times New Roman"/>
            </a:endParaRPr>
          </a:p>
          <a:p>
            <a:pPr indent="-345757" lvl="0" marL="342900" rtl="0" algn="l">
              <a:lnSpc>
                <a:spcPct val="80000"/>
              </a:lnSpc>
              <a:spcBef>
                <a:spcPts val="391"/>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Results</a:t>
            </a:r>
            <a:endParaRPr sz="2000">
              <a:solidFill>
                <a:srgbClr val="000000"/>
              </a:solidFill>
              <a:latin typeface="Times New Roman"/>
              <a:ea typeface="Times New Roman"/>
              <a:cs typeface="Times New Roman"/>
              <a:sym typeface="Times New Roman"/>
            </a:endParaRPr>
          </a:p>
          <a:p>
            <a:pPr indent="-345757" lvl="0" marL="342900" rtl="0" algn="l">
              <a:lnSpc>
                <a:spcPct val="80000"/>
              </a:lnSpc>
              <a:spcBef>
                <a:spcPts val="391"/>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Conclusion</a:t>
            </a:r>
            <a:endParaRPr sz="2000">
              <a:solidFill>
                <a:srgbClr val="000000"/>
              </a:solidFill>
              <a:latin typeface="Times New Roman"/>
              <a:ea typeface="Times New Roman"/>
              <a:cs typeface="Times New Roman"/>
              <a:sym typeface="Times New Roman"/>
            </a:endParaRPr>
          </a:p>
          <a:p>
            <a:pPr indent="-345757" lvl="0" marL="342900" rtl="0" algn="l">
              <a:lnSpc>
                <a:spcPct val="80000"/>
              </a:lnSpc>
              <a:spcBef>
                <a:spcPts val="391"/>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References</a:t>
            </a:r>
            <a:endParaRPr sz="2000">
              <a:solidFill>
                <a:srgbClr val="000000"/>
              </a:solidFill>
              <a:latin typeface="Times New Roman"/>
              <a:ea typeface="Times New Roman"/>
              <a:cs typeface="Times New Roman"/>
              <a:sym typeface="Times New Roman"/>
            </a:endParaRPr>
          </a:p>
          <a:p>
            <a:pPr indent="-191770" lvl="0" marL="342900" rtl="0" algn="l">
              <a:lnSpc>
                <a:spcPct val="80000"/>
              </a:lnSpc>
              <a:spcBef>
                <a:spcPts val="476"/>
              </a:spcBef>
              <a:spcAft>
                <a:spcPts val="0"/>
              </a:spcAft>
              <a:buClr>
                <a:schemeClr val="lt1"/>
              </a:buClr>
              <a:buSzPts val="688"/>
              <a:buFont typeface="Arial"/>
              <a:buNone/>
            </a:pPr>
            <a:r>
              <a:t/>
            </a:r>
            <a:endParaRPr sz="2000">
              <a:solidFill>
                <a:srgbClr val="000000"/>
              </a:solidFill>
              <a:latin typeface="Times New Roman"/>
              <a:ea typeface="Times New Roman"/>
              <a:cs typeface="Times New Roman"/>
              <a:sym typeface="Times New Roman"/>
            </a:endParaRPr>
          </a:p>
          <a:p>
            <a:pPr indent="0" lvl="0" marL="0" rtl="0" algn="l">
              <a:lnSpc>
                <a:spcPct val="95000"/>
              </a:lnSpc>
              <a:spcBef>
                <a:spcPts val="0"/>
              </a:spcBef>
              <a:spcAft>
                <a:spcPts val="1200"/>
              </a:spcAft>
              <a:buSzPts val="688"/>
              <a:buNone/>
            </a:pPr>
            <a:r>
              <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305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7931"/>
              <a:buFont typeface="Arial"/>
              <a:buNone/>
            </a:pPr>
            <a:r>
              <a:rPr b="1" lang="en" sz="2610">
                <a:solidFill>
                  <a:srgbClr val="CC0000"/>
                </a:solidFill>
                <a:latin typeface="Times New Roman"/>
                <a:ea typeface="Times New Roman"/>
                <a:cs typeface="Times New Roman"/>
                <a:sym typeface="Times New Roman"/>
              </a:rPr>
              <a:t>REFERENCES:</a:t>
            </a:r>
            <a:endParaRPr/>
          </a:p>
        </p:txBody>
      </p:sp>
      <p:sp>
        <p:nvSpPr>
          <p:cNvPr id="264" name="Google Shape;264;p42"/>
          <p:cNvSpPr txBox="1"/>
          <p:nvPr>
            <p:ph idx="1" type="body"/>
          </p:nvPr>
        </p:nvSpPr>
        <p:spPr>
          <a:xfrm>
            <a:off x="311700" y="1012700"/>
            <a:ext cx="8520600" cy="3416400"/>
          </a:xfrm>
          <a:prstGeom prst="rect">
            <a:avLst/>
          </a:prstGeom>
        </p:spPr>
        <p:txBody>
          <a:bodyPr anchorCtr="0" anchor="t" bIns="91425" lIns="91425" spcFirstLastPara="1" rIns="91425" wrap="square" tIns="91425">
            <a:normAutofit fontScale="85000" lnSpcReduction="20000"/>
          </a:bodyPr>
          <a:lstStyle/>
          <a:p>
            <a:pPr indent="-304165" lvl="0" marL="457200" rtl="0" algn="l">
              <a:spcBef>
                <a:spcPts val="0"/>
              </a:spcBef>
              <a:spcAft>
                <a:spcPts val="0"/>
              </a:spcAft>
              <a:buClr>
                <a:schemeClr val="dk1"/>
              </a:buClr>
              <a:buSzPct val="100000"/>
              <a:buFont typeface="Times New Roman"/>
              <a:buAutoNum type="arabicPeriod"/>
            </a:pPr>
            <a:r>
              <a:rPr b="1" lang="en" sz="1400">
                <a:solidFill>
                  <a:schemeClr val="dk1"/>
                </a:solidFill>
                <a:latin typeface="Times New Roman"/>
                <a:ea typeface="Times New Roman"/>
                <a:cs typeface="Times New Roman"/>
                <a:sym typeface="Times New Roman"/>
              </a:rPr>
              <a:t>G. Ganesh Kumar, K. Sridhar, and B. Anil Kumar, (2015) “Experimental Studies on Conjugate mixed Convection Heat Transfer Through Perforated Fins”, International Journal of Science, Engineering and Technology Research, pp. 1803-1808, E-ISSN: 2278 – 7798.</a:t>
            </a:r>
            <a:endParaRPr b="1" sz="1400">
              <a:solidFill>
                <a:schemeClr val="dk1"/>
              </a:solidFill>
              <a:latin typeface="Times New Roman"/>
              <a:ea typeface="Times New Roman"/>
              <a:cs typeface="Times New Roman"/>
              <a:sym typeface="Times New Roman"/>
            </a:endParaRPr>
          </a:p>
          <a:p>
            <a:pPr indent="-304165" lvl="0" marL="457200" rtl="0" algn="l">
              <a:spcBef>
                <a:spcPts val="0"/>
              </a:spcBef>
              <a:spcAft>
                <a:spcPts val="0"/>
              </a:spcAft>
              <a:buClr>
                <a:schemeClr val="dk1"/>
              </a:buClr>
              <a:buSzPct val="100000"/>
              <a:buFont typeface="Times New Roman"/>
              <a:buAutoNum type="arabicPeriod"/>
            </a:pPr>
            <a:r>
              <a:rPr lang="en" sz="1400">
                <a:solidFill>
                  <a:schemeClr val="dk1"/>
                </a:solidFill>
                <a:latin typeface="Times New Roman"/>
                <a:ea typeface="Times New Roman"/>
                <a:cs typeface="Times New Roman"/>
                <a:sym typeface="Times New Roman"/>
              </a:rPr>
              <a:t>J. G. Bartas and W. H. Sellers," Radiation Fin Effectiveness," JOURNAL OF HEAT TRANSFER , TRANS. ASME , Serie s C , vol. 82 , no . 1. Feb., 1960, p. 73.</a:t>
            </a:r>
            <a:endParaRPr sz="1400">
              <a:solidFill>
                <a:schemeClr val="dk1"/>
              </a:solidFill>
              <a:latin typeface="Times New Roman"/>
              <a:ea typeface="Times New Roman"/>
              <a:cs typeface="Times New Roman"/>
              <a:sym typeface="Times New Roman"/>
            </a:endParaRPr>
          </a:p>
          <a:p>
            <a:pPr indent="-304165" lvl="0" marL="457200" rtl="0" algn="l">
              <a:spcBef>
                <a:spcPts val="0"/>
              </a:spcBef>
              <a:spcAft>
                <a:spcPts val="0"/>
              </a:spcAft>
              <a:buClr>
                <a:schemeClr val="dk1"/>
              </a:buClr>
              <a:buSzPct val="100000"/>
              <a:buFont typeface="Times New Roman"/>
              <a:buAutoNum type="arabicPeriod"/>
            </a:pPr>
            <a:r>
              <a:rPr lang="en" sz="1400">
                <a:solidFill>
                  <a:schemeClr val="dk1"/>
                </a:solidFill>
                <a:latin typeface="Times New Roman"/>
                <a:ea typeface="Times New Roman"/>
                <a:cs typeface="Times New Roman"/>
                <a:sym typeface="Times New Roman"/>
              </a:rPr>
              <a:t>J. G. Bartas and W. H. Sellers," Radiation Fin Effectiveness," JOURNAL OF HEAT TRANSFER , TRANS. ASME , Serie s C , vol. 82 , no . 1. Feb., 1960, p. 73.</a:t>
            </a:r>
            <a:endParaRPr sz="1400">
              <a:solidFill>
                <a:schemeClr val="dk1"/>
              </a:solidFill>
              <a:latin typeface="Times New Roman"/>
              <a:ea typeface="Times New Roman"/>
              <a:cs typeface="Times New Roman"/>
              <a:sym typeface="Times New Roman"/>
            </a:endParaRPr>
          </a:p>
          <a:p>
            <a:pPr indent="-304165" lvl="0" marL="457200" rtl="0" algn="l">
              <a:spcBef>
                <a:spcPts val="0"/>
              </a:spcBef>
              <a:spcAft>
                <a:spcPts val="0"/>
              </a:spcAft>
              <a:buClr>
                <a:schemeClr val="dk1"/>
              </a:buClr>
              <a:buSzPct val="100000"/>
              <a:buFont typeface="Times New Roman"/>
              <a:buAutoNum type="arabicPeriod"/>
            </a:pPr>
            <a:r>
              <a:rPr lang="en" sz="1400">
                <a:solidFill>
                  <a:schemeClr val="dk1"/>
                </a:solidFill>
                <a:latin typeface="Times New Roman"/>
                <a:ea typeface="Times New Roman"/>
                <a:cs typeface="Times New Roman"/>
                <a:sym typeface="Times New Roman"/>
              </a:rPr>
              <a:t> D. B. MacKay and E. L. Leventhal, "Radiant Heat Transfer From a Flat Plate Uniformly Heated Along One Edge," North American Aviation, Inc., Report M D 58-187, August, 1958.</a:t>
            </a:r>
            <a:endParaRPr sz="1400">
              <a:solidFill>
                <a:schemeClr val="dk1"/>
              </a:solidFill>
              <a:latin typeface="Times New Roman"/>
              <a:ea typeface="Times New Roman"/>
              <a:cs typeface="Times New Roman"/>
              <a:sym typeface="Times New Roman"/>
            </a:endParaRPr>
          </a:p>
          <a:p>
            <a:pPr indent="-304165" lvl="0" marL="457200" rtl="0" algn="l">
              <a:spcBef>
                <a:spcPts val="0"/>
              </a:spcBef>
              <a:spcAft>
                <a:spcPts val="0"/>
              </a:spcAft>
              <a:buClr>
                <a:schemeClr val="dk1"/>
              </a:buClr>
              <a:buSzPct val="100000"/>
              <a:buFont typeface="Times New Roman"/>
              <a:buAutoNum type="arabicPeriod"/>
            </a:pPr>
            <a:r>
              <a:rPr lang="en" sz="1400">
                <a:solidFill>
                  <a:schemeClr val="dk1"/>
                </a:solidFill>
                <a:latin typeface="Times New Roman"/>
                <a:ea typeface="Times New Roman"/>
                <a:cs typeface="Times New Roman"/>
                <a:sym typeface="Times New Roman"/>
              </a:rPr>
              <a:t>J. E. Wilkins, Jr., "Minimizing the Mass of Thin Radiating Fins," Journal of Aeronautical Sciences, vol. 27, no. 2, Feb., 1960, p. 145.</a:t>
            </a:r>
            <a:endParaRPr sz="1400">
              <a:solidFill>
                <a:schemeClr val="dk1"/>
              </a:solidFill>
              <a:latin typeface="Times New Roman"/>
              <a:ea typeface="Times New Roman"/>
              <a:cs typeface="Times New Roman"/>
              <a:sym typeface="Times New Roman"/>
            </a:endParaRPr>
          </a:p>
          <a:p>
            <a:pPr indent="-304165" lvl="0" marL="457200" rtl="0" algn="l">
              <a:spcBef>
                <a:spcPts val="0"/>
              </a:spcBef>
              <a:spcAft>
                <a:spcPts val="0"/>
              </a:spcAft>
              <a:buClr>
                <a:schemeClr val="dk1"/>
              </a:buClr>
              <a:buSzPct val="100000"/>
              <a:buFont typeface="Times New Roman"/>
              <a:buAutoNum type="arabicPeriod"/>
            </a:pPr>
            <a:r>
              <a:rPr lang="en" sz="1400">
                <a:solidFill>
                  <a:schemeClr val="dk1"/>
                </a:solidFill>
                <a:latin typeface="Times New Roman"/>
                <a:ea typeface="Times New Roman"/>
                <a:cs typeface="Times New Roman"/>
                <a:sym typeface="Times New Roman"/>
              </a:rPr>
              <a:t>E. N. Nilson and It. Curry, "The Minimum Weight Straight Fin of Triangular Profile Radiating to Space," Journal of Aeronautical Sciences, vol. 27, no. 2, Feb., 1960, p. 146.</a:t>
            </a:r>
            <a:endParaRPr sz="1400">
              <a:solidFill>
                <a:schemeClr val="dk1"/>
              </a:solidFill>
              <a:latin typeface="Times New Roman"/>
              <a:ea typeface="Times New Roman"/>
              <a:cs typeface="Times New Roman"/>
              <a:sym typeface="Times New Roman"/>
            </a:endParaRPr>
          </a:p>
          <a:p>
            <a:pPr indent="-304165" lvl="0" marL="457200" rtl="0" algn="l">
              <a:spcBef>
                <a:spcPts val="0"/>
              </a:spcBef>
              <a:spcAft>
                <a:spcPts val="0"/>
              </a:spcAft>
              <a:buClr>
                <a:schemeClr val="dk1"/>
              </a:buClr>
              <a:buSzPct val="100000"/>
              <a:buFont typeface="Times New Roman"/>
              <a:buAutoNum type="arabicPeriod"/>
            </a:pPr>
            <a:r>
              <a:rPr lang="en" sz="1400">
                <a:solidFill>
                  <a:schemeClr val="dk1"/>
                </a:solidFill>
                <a:latin typeface="Times New Roman"/>
                <a:ea typeface="Times New Roman"/>
                <a:cs typeface="Times New Roman"/>
                <a:sym typeface="Times New Roman"/>
              </a:rPr>
              <a:t>J. E. Wilkins, Jr., " Minimum Mass Thin Fins Which Transfer Heat Only by Radiation to Surroundings at Absolute Zero," J. Soc. Indust. and Appl Math., Dec., 1960.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110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11" u="sng">
                <a:solidFill>
                  <a:srgbClr val="CC0000"/>
                </a:solidFill>
              </a:rPr>
              <a:t>ABSTRACT</a:t>
            </a:r>
            <a:r>
              <a:rPr b="1" lang="en" sz="3011">
                <a:solidFill>
                  <a:srgbClr val="CC0000"/>
                </a:solidFill>
              </a:rPr>
              <a:t>:</a:t>
            </a:r>
            <a:endParaRPr b="1" sz="3011">
              <a:solidFill>
                <a:srgbClr val="CC0000"/>
              </a:solidFill>
            </a:endParaRPr>
          </a:p>
        </p:txBody>
      </p:sp>
      <p:sp>
        <p:nvSpPr>
          <p:cNvPr id="75" name="Google Shape;75;p16"/>
          <p:cNvSpPr txBox="1"/>
          <p:nvPr>
            <p:ph idx="1" type="body"/>
          </p:nvPr>
        </p:nvSpPr>
        <p:spPr>
          <a:xfrm>
            <a:off x="311700" y="462075"/>
            <a:ext cx="8520600" cy="4254900"/>
          </a:xfrm>
          <a:prstGeom prst="rect">
            <a:avLst/>
          </a:prstGeom>
        </p:spPr>
        <p:txBody>
          <a:bodyPr anchorCtr="0" anchor="t" bIns="91425" lIns="91425" spcFirstLastPara="1" rIns="91425" wrap="square" tIns="91425">
            <a:normAutofit lnSpcReduction="20000"/>
          </a:bodyPr>
          <a:lstStyle/>
          <a:p>
            <a:pPr indent="0" lvl="0" marL="0" rtl="0" algn="just">
              <a:lnSpc>
                <a:spcPct val="95000"/>
              </a:lnSpc>
              <a:spcBef>
                <a:spcPts val="0"/>
              </a:spcBef>
              <a:spcAft>
                <a:spcPts val="0"/>
              </a:spcAft>
              <a:buClr>
                <a:schemeClr val="dk1"/>
              </a:buClr>
              <a:buSzPts val="275"/>
              <a:buFont typeface="Arial"/>
              <a:buNone/>
            </a:pPr>
            <a:r>
              <a:rPr lang="en">
                <a:solidFill>
                  <a:srgbClr val="000000"/>
                </a:solidFill>
                <a:latin typeface="Times New Roman"/>
                <a:ea typeface="Times New Roman"/>
                <a:cs typeface="Times New Roman"/>
                <a:sym typeface="Times New Roman"/>
              </a:rPr>
              <a:t>The Engine and Reciprocating air compressor cylinder is one of the major automobile components, which is subjected to high temperature variations and thermal stresses. In order to cool the cylinder of engine, fins are provided on the surface of the cylinder to increase the rate of heat transfer. By doing thermal analysis on the cylinder fins of engine, it is helpful to know the heat dissipation inside the cylinder. We know that, by increasing the surface area we can increase the heat dissipation rate, so designing such a large complex engine is very difficult. The main aim of the project is to analyze the thermal properties by varying geometry of cylinder fins using Ansys work bench19.2 version. The 3D model of the geometries are created using CATIA V5 and its thermal properties are analyzed using Ansys workbench19.2. The variation of temperature distribution over time is of interest in many applications such as in cooling. The accurate thermal simulation could permit critical design parameters to be identified for improved life. Presently Material used for manufacturing cylinder fin body is Aluminium Alloy which has thermal conductivity of 160 – 170 W/mk. presently analysis is carried out for cylinder fins using this material.</a:t>
            </a:r>
            <a:endParaRPr>
              <a:solidFill>
                <a:srgbClr val="000000"/>
              </a:solidFill>
              <a:latin typeface="Times New Roman"/>
              <a:ea typeface="Times New Roman"/>
              <a:cs typeface="Times New Roman"/>
              <a:sym typeface="Times New Roman"/>
            </a:endParaRPr>
          </a:p>
          <a:p>
            <a:pPr indent="0" lvl="0" marL="0" rtl="0" algn="just">
              <a:lnSpc>
                <a:spcPct val="95000"/>
              </a:lnSpc>
              <a:spcBef>
                <a:spcPts val="1200"/>
              </a:spcBef>
              <a:spcAft>
                <a:spcPts val="0"/>
              </a:spcAft>
              <a:buClr>
                <a:schemeClr val="dk1"/>
              </a:buClr>
              <a:buSzPts val="275"/>
              <a:buFont typeface="Arial"/>
              <a:buNone/>
            </a:pPr>
            <a:r>
              <a:rPr lang="en">
                <a:solidFill>
                  <a:srgbClr val="000000"/>
                </a:solidFill>
                <a:latin typeface="Times New Roman"/>
                <a:ea typeface="Times New Roman"/>
                <a:cs typeface="Times New Roman"/>
                <a:sym typeface="Times New Roman"/>
              </a:rPr>
              <a:t>KEYWORDS: Dissipation, Thermal conductivity, cylinder, fins,3D model, CATIA V5, Ansys.</a:t>
            </a:r>
            <a:endParaRPr>
              <a:solidFill>
                <a:srgbClr val="000000"/>
              </a:solidFill>
              <a:latin typeface="Times New Roman"/>
              <a:ea typeface="Times New Roman"/>
              <a:cs typeface="Times New Roman"/>
              <a:sym typeface="Times New Roman"/>
            </a:endParaRPr>
          </a:p>
          <a:p>
            <a:pPr indent="0" lvl="0" marL="0" rtl="0" algn="just">
              <a:lnSpc>
                <a:spcPct val="95000"/>
              </a:lnSpc>
              <a:spcBef>
                <a:spcPts val="1200"/>
              </a:spcBef>
              <a:spcAft>
                <a:spcPts val="1200"/>
              </a:spcAft>
              <a:buSzPts val="275"/>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11" u="sng">
                <a:solidFill>
                  <a:srgbClr val="CC0000"/>
                </a:solidFill>
                <a:latin typeface="Times New Roman"/>
                <a:ea typeface="Times New Roman"/>
                <a:cs typeface="Times New Roman"/>
                <a:sym typeface="Times New Roman"/>
              </a:rPr>
              <a:t>OBJECTIVE</a:t>
            </a:r>
            <a:r>
              <a:rPr b="1" lang="en" sz="3011">
                <a:solidFill>
                  <a:srgbClr val="CC0000"/>
                </a:solidFill>
                <a:latin typeface="Times New Roman"/>
                <a:ea typeface="Times New Roman"/>
                <a:cs typeface="Times New Roman"/>
                <a:sym typeface="Times New Roman"/>
              </a:rPr>
              <a:t>:</a:t>
            </a:r>
            <a:endParaRPr b="1" sz="3011">
              <a:solidFill>
                <a:srgbClr val="CC0000"/>
              </a:solidFill>
              <a:latin typeface="Times New Roman"/>
              <a:ea typeface="Times New Roman"/>
              <a:cs typeface="Times New Roman"/>
              <a:sym typeface="Times New Roman"/>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To design the fins using CATIA V5 software.</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To </a:t>
            </a:r>
            <a:r>
              <a:rPr lang="en" sz="2000">
                <a:solidFill>
                  <a:srgbClr val="000000"/>
                </a:solidFill>
                <a:latin typeface="Times New Roman"/>
                <a:ea typeface="Times New Roman"/>
                <a:cs typeface="Times New Roman"/>
                <a:sym typeface="Times New Roman"/>
              </a:rPr>
              <a:t>perform simulation using Ansys 19.2 workbench.</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To get the temperature and heat flux distribution in Static Thermal Analysis. </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To increase the effectiveness of cooling rate by increasing the length of fin.</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To imrove the efficiency of fin by varying cross section type</a:t>
            </a:r>
            <a:endParaRPr sz="20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11" u="sng">
                <a:solidFill>
                  <a:srgbClr val="CC0000"/>
                </a:solidFill>
                <a:latin typeface="Times New Roman"/>
                <a:ea typeface="Times New Roman"/>
                <a:cs typeface="Times New Roman"/>
                <a:sym typeface="Times New Roman"/>
              </a:rPr>
              <a:t>INTRODUCTION</a:t>
            </a:r>
            <a:r>
              <a:rPr b="1" lang="en" sz="3011">
                <a:solidFill>
                  <a:srgbClr val="CC0000"/>
                </a:solidFill>
                <a:latin typeface="Times New Roman"/>
                <a:ea typeface="Times New Roman"/>
                <a:cs typeface="Times New Roman"/>
                <a:sym typeface="Times New Roman"/>
              </a:rPr>
              <a:t>:</a:t>
            </a:r>
            <a:endParaRPr b="1" sz="3011">
              <a:solidFill>
                <a:srgbClr val="CC0000"/>
              </a:solidFill>
              <a:latin typeface="Times New Roman"/>
              <a:ea typeface="Times New Roman"/>
              <a:cs typeface="Times New Roman"/>
              <a:sym typeface="Times New Roman"/>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solidFill>
                  <a:srgbClr val="000000"/>
                </a:solidFill>
                <a:latin typeface="Times New Roman"/>
                <a:ea typeface="Times New Roman"/>
                <a:cs typeface="Times New Roman"/>
                <a:sym typeface="Times New Roman"/>
              </a:rPr>
              <a:t>The internal combustion engine is an engine in which the combustion of a fuel takes place in a combustion chamber. All two wheelers uses Air cooled engines, because Air-cooled engines are lighter weight and lesser space requirement.In Internal engine combustion engines, combustion of air – fuel mixture takes place inside engine cylinder and hot gases are produced. The temperature of gases will be around 200 – 500°C.The high temperature may result into burning of oil film between moving parts and may result into seizing or welding. Hence, this temperature must be reduced to increase the efficiency of the engine.It has been observed  that the heat </a:t>
            </a:r>
            <a:r>
              <a:rPr lang="en" sz="1900">
                <a:solidFill>
                  <a:srgbClr val="000000"/>
                </a:solidFill>
                <a:latin typeface="Times New Roman"/>
                <a:ea typeface="Times New Roman"/>
                <a:cs typeface="Times New Roman"/>
                <a:sym typeface="Times New Roman"/>
              </a:rPr>
              <a:t>dissipated</a:t>
            </a:r>
            <a:r>
              <a:rPr lang="en" sz="1900">
                <a:solidFill>
                  <a:srgbClr val="000000"/>
                </a:solidFill>
                <a:latin typeface="Times New Roman"/>
                <a:ea typeface="Times New Roman"/>
                <a:cs typeface="Times New Roman"/>
                <a:sym typeface="Times New Roman"/>
              </a:rPr>
              <a:t> by fins used in engine by changing geometry and material the effectiveness may varied.</a:t>
            </a:r>
            <a:endParaRPr sz="19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11">
                <a:solidFill>
                  <a:srgbClr val="CC0000"/>
                </a:solidFill>
                <a:latin typeface="Times New Roman"/>
                <a:ea typeface="Times New Roman"/>
                <a:cs typeface="Times New Roman"/>
                <a:sym typeface="Times New Roman"/>
              </a:rPr>
              <a:t>APPLICATION OF FINS:</a:t>
            </a:r>
            <a:endParaRPr b="1" sz="3011">
              <a:solidFill>
                <a:srgbClr val="CC0000"/>
              </a:solidFill>
              <a:latin typeface="Times New Roman"/>
              <a:ea typeface="Times New Roman"/>
              <a:cs typeface="Times New Roman"/>
              <a:sym typeface="Times New Roman"/>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Fins mostly used in  Internal </a:t>
            </a:r>
            <a:r>
              <a:rPr lang="en" sz="2000">
                <a:solidFill>
                  <a:srgbClr val="000000"/>
                </a:solidFill>
                <a:latin typeface="Times New Roman"/>
                <a:ea typeface="Times New Roman"/>
                <a:cs typeface="Times New Roman"/>
                <a:sym typeface="Times New Roman"/>
              </a:rPr>
              <a:t>combustion</a:t>
            </a:r>
            <a:r>
              <a:rPr lang="en" sz="2000">
                <a:solidFill>
                  <a:srgbClr val="000000"/>
                </a:solidFill>
                <a:latin typeface="Times New Roman"/>
                <a:ea typeface="Times New Roman"/>
                <a:cs typeface="Times New Roman"/>
                <a:sym typeface="Times New Roman"/>
              </a:rPr>
              <a:t> engine</a:t>
            </a:r>
            <a:endParaRPr sz="2000">
              <a:solidFill>
                <a:srgbClr val="000000"/>
              </a:solidFill>
              <a:latin typeface="Times New Roman"/>
              <a:ea typeface="Times New Roman"/>
              <a:cs typeface="Times New Roman"/>
              <a:sym typeface="Times New Roman"/>
            </a:endParaRPr>
          </a:p>
        </p:txBody>
      </p:sp>
      <p:pic>
        <p:nvPicPr>
          <p:cNvPr id="94" name="Google Shape;94;p19"/>
          <p:cNvPicPr preferRelativeResize="0"/>
          <p:nvPr/>
        </p:nvPicPr>
        <p:blipFill>
          <a:blip r:embed="rId3">
            <a:alphaModFix/>
          </a:blip>
          <a:stretch>
            <a:fillRect/>
          </a:stretch>
        </p:blipFill>
        <p:spPr>
          <a:xfrm>
            <a:off x="1696050" y="1644525"/>
            <a:ext cx="2339350" cy="2906650"/>
          </a:xfrm>
          <a:prstGeom prst="rect">
            <a:avLst/>
          </a:prstGeom>
          <a:noFill/>
          <a:ln>
            <a:noFill/>
          </a:ln>
        </p:spPr>
      </p:pic>
      <p:pic>
        <p:nvPicPr>
          <p:cNvPr id="95" name="Google Shape;95;p19"/>
          <p:cNvPicPr preferRelativeResize="0"/>
          <p:nvPr/>
        </p:nvPicPr>
        <p:blipFill>
          <a:blip r:embed="rId4">
            <a:alphaModFix/>
          </a:blip>
          <a:stretch>
            <a:fillRect/>
          </a:stretch>
        </p:blipFill>
        <p:spPr>
          <a:xfrm>
            <a:off x="5649350" y="1717137"/>
            <a:ext cx="2339350" cy="2906634"/>
          </a:xfrm>
          <a:prstGeom prst="rect">
            <a:avLst/>
          </a:prstGeom>
          <a:noFill/>
          <a:ln>
            <a:noFill/>
          </a:ln>
        </p:spPr>
      </p:pic>
      <p:sp>
        <p:nvSpPr>
          <p:cNvPr id="96" name="Google Shape;96;p19"/>
          <p:cNvSpPr txBox="1"/>
          <p:nvPr/>
        </p:nvSpPr>
        <p:spPr>
          <a:xfrm>
            <a:off x="1161425" y="4737925"/>
            <a:ext cx="341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Fins used in 4stroke engine</a:t>
            </a:r>
            <a:endParaRPr sz="1800"/>
          </a:p>
        </p:txBody>
      </p:sp>
      <p:sp>
        <p:nvSpPr>
          <p:cNvPr id="97" name="Google Shape;97;p19"/>
          <p:cNvSpPr txBox="1"/>
          <p:nvPr/>
        </p:nvSpPr>
        <p:spPr>
          <a:xfrm>
            <a:off x="5456900" y="4793225"/>
            <a:ext cx="300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Fins </a:t>
            </a:r>
            <a:r>
              <a:rPr lang="en" sz="1800"/>
              <a:t>used</a:t>
            </a:r>
            <a:r>
              <a:rPr lang="en" sz="1800"/>
              <a:t> in 2stroke engine</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2878"/>
              <a:buFont typeface="Arial"/>
              <a:buNone/>
            </a:pPr>
            <a:r>
              <a:rPr b="1" lang="en" sz="3011">
                <a:solidFill>
                  <a:srgbClr val="CC0000"/>
                </a:solidFill>
                <a:latin typeface="Times New Roman"/>
                <a:ea typeface="Times New Roman"/>
                <a:cs typeface="Times New Roman"/>
                <a:sym typeface="Times New Roman"/>
              </a:rPr>
              <a:t>APPLICATION OF FINS:</a:t>
            </a:r>
            <a:endParaRPr b="1" sz="3011">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3" name="Google Shape;103;p20"/>
          <p:cNvSpPr txBox="1"/>
          <p:nvPr>
            <p:ph idx="1" type="body"/>
          </p:nvPr>
        </p:nvSpPr>
        <p:spPr>
          <a:xfrm>
            <a:off x="233988" y="2525050"/>
            <a:ext cx="3338400" cy="488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Fins used in Air compressors</a:t>
            </a:r>
            <a:endParaRPr>
              <a:solidFill>
                <a:srgbClr val="000000"/>
              </a:solidFill>
              <a:latin typeface="Times New Roman"/>
              <a:ea typeface="Times New Roman"/>
              <a:cs typeface="Times New Roman"/>
              <a:sym typeface="Times New Roman"/>
            </a:endParaRPr>
          </a:p>
        </p:txBody>
      </p:sp>
      <p:pic>
        <p:nvPicPr>
          <p:cNvPr id="104" name="Google Shape;104;p20"/>
          <p:cNvPicPr preferRelativeResize="0"/>
          <p:nvPr/>
        </p:nvPicPr>
        <p:blipFill>
          <a:blip r:embed="rId3">
            <a:alphaModFix/>
          </a:blip>
          <a:stretch>
            <a:fillRect/>
          </a:stretch>
        </p:blipFill>
        <p:spPr>
          <a:xfrm>
            <a:off x="395800" y="572700"/>
            <a:ext cx="2793549" cy="1952350"/>
          </a:xfrm>
          <a:prstGeom prst="rect">
            <a:avLst/>
          </a:prstGeom>
          <a:noFill/>
          <a:ln>
            <a:noFill/>
          </a:ln>
        </p:spPr>
      </p:pic>
      <p:pic>
        <p:nvPicPr>
          <p:cNvPr id="105" name="Google Shape;105;p20"/>
          <p:cNvPicPr preferRelativeResize="0"/>
          <p:nvPr/>
        </p:nvPicPr>
        <p:blipFill>
          <a:blip r:embed="rId4">
            <a:alphaModFix/>
          </a:blip>
          <a:stretch>
            <a:fillRect/>
          </a:stretch>
        </p:blipFill>
        <p:spPr>
          <a:xfrm>
            <a:off x="4762050" y="572700"/>
            <a:ext cx="3511350" cy="1825900"/>
          </a:xfrm>
          <a:prstGeom prst="rect">
            <a:avLst/>
          </a:prstGeom>
          <a:noFill/>
          <a:ln>
            <a:noFill/>
          </a:ln>
        </p:spPr>
      </p:pic>
      <p:sp>
        <p:nvSpPr>
          <p:cNvPr id="106" name="Google Shape;106;p20"/>
          <p:cNvSpPr txBox="1"/>
          <p:nvPr>
            <p:ph idx="1" type="body"/>
          </p:nvPr>
        </p:nvSpPr>
        <p:spPr>
          <a:xfrm>
            <a:off x="4848525" y="2398600"/>
            <a:ext cx="3338400" cy="488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Fins used in induction motor</a:t>
            </a:r>
            <a:endParaRPr>
              <a:solidFill>
                <a:srgbClr val="000000"/>
              </a:solidFill>
              <a:latin typeface="Times New Roman"/>
              <a:ea typeface="Times New Roman"/>
              <a:cs typeface="Times New Roman"/>
              <a:sym typeface="Times New Roman"/>
            </a:endParaRPr>
          </a:p>
        </p:txBody>
      </p:sp>
      <p:pic>
        <p:nvPicPr>
          <p:cNvPr id="107" name="Google Shape;107;p20"/>
          <p:cNvPicPr preferRelativeResize="0"/>
          <p:nvPr/>
        </p:nvPicPr>
        <p:blipFill>
          <a:blip r:embed="rId5">
            <a:alphaModFix/>
          </a:blip>
          <a:stretch>
            <a:fillRect/>
          </a:stretch>
        </p:blipFill>
        <p:spPr>
          <a:xfrm>
            <a:off x="522575" y="2887000"/>
            <a:ext cx="2761225" cy="1667800"/>
          </a:xfrm>
          <a:prstGeom prst="rect">
            <a:avLst/>
          </a:prstGeom>
          <a:noFill/>
          <a:ln>
            <a:noFill/>
          </a:ln>
        </p:spPr>
      </p:pic>
      <p:pic>
        <p:nvPicPr>
          <p:cNvPr id="108" name="Google Shape;108;p20"/>
          <p:cNvPicPr preferRelativeResize="0"/>
          <p:nvPr/>
        </p:nvPicPr>
        <p:blipFill>
          <a:blip r:embed="rId6">
            <a:alphaModFix/>
          </a:blip>
          <a:stretch>
            <a:fillRect/>
          </a:stretch>
        </p:blipFill>
        <p:spPr>
          <a:xfrm>
            <a:off x="4762050" y="2792375"/>
            <a:ext cx="2917576" cy="1762425"/>
          </a:xfrm>
          <a:prstGeom prst="rect">
            <a:avLst/>
          </a:prstGeom>
          <a:noFill/>
          <a:ln>
            <a:noFill/>
          </a:ln>
        </p:spPr>
      </p:pic>
      <p:sp>
        <p:nvSpPr>
          <p:cNvPr id="109" name="Google Shape;109;p20"/>
          <p:cNvSpPr txBox="1"/>
          <p:nvPr/>
        </p:nvSpPr>
        <p:spPr>
          <a:xfrm>
            <a:off x="294975" y="4664175"/>
            <a:ext cx="3511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Fins used in heat computers</a:t>
            </a:r>
            <a:endParaRPr sz="1800">
              <a:latin typeface="Times New Roman"/>
              <a:ea typeface="Times New Roman"/>
              <a:cs typeface="Times New Roman"/>
              <a:sym typeface="Times New Roman"/>
            </a:endParaRPr>
          </a:p>
        </p:txBody>
      </p:sp>
      <p:sp>
        <p:nvSpPr>
          <p:cNvPr id="110" name="Google Shape;110;p20"/>
          <p:cNvSpPr txBox="1"/>
          <p:nvPr/>
        </p:nvSpPr>
        <p:spPr>
          <a:xfrm>
            <a:off x="4761975" y="4664175"/>
            <a:ext cx="351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Fins used in transformer</a:t>
            </a:r>
            <a:endParaRPr sz="18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531"/>
              <a:buFont typeface="Arial"/>
              <a:buNone/>
            </a:pPr>
            <a:r>
              <a:rPr b="1" lang="en" sz="3011">
                <a:solidFill>
                  <a:srgbClr val="CC0000"/>
                </a:solidFill>
                <a:latin typeface="Times New Roman"/>
                <a:ea typeface="Times New Roman"/>
                <a:cs typeface="Times New Roman"/>
                <a:sym typeface="Times New Roman"/>
              </a:rPr>
              <a:t>APPLICATION OF FINS:</a:t>
            </a:r>
            <a:endParaRPr b="1" sz="3011">
              <a:solidFill>
                <a:srgbClr val="CC0000"/>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16" name="Google Shape;116;p21"/>
          <p:cNvSpPr txBox="1"/>
          <p:nvPr>
            <p:ph idx="1" type="body"/>
          </p:nvPr>
        </p:nvSpPr>
        <p:spPr>
          <a:xfrm>
            <a:off x="0" y="3786775"/>
            <a:ext cx="2822400" cy="572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000000"/>
              </a:buClr>
              <a:buSzPts val="2000"/>
              <a:buChar char="➢"/>
            </a:pPr>
            <a:r>
              <a:rPr lang="en" sz="2000">
                <a:solidFill>
                  <a:srgbClr val="000000"/>
                </a:solidFill>
              </a:rPr>
              <a:t>Fins used in AC</a:t>
            </a:r>
            <a:endParaRPr sz="2000">
              <a:solidFill>
                <a:srgbClr val="000000"/>
              </a:solidFill>
            </a:endParaRPr>
          </a:p>
        </p:txBody>
      </p:sp>
      <p:pic>
        <p:nvPicPr>
          <p:cNvPr id="117" name="Google Shape;117;p21"/>
          <p:cNvPicPr preferRelativeResize="0"/>
          <p:nvPr/>
        </p:nvPicPr>
        <p:blipFill>
          <a:blip r:embed="rId3">
            <a:alphaModFix/>
          </a:blip>
          <a:stretch>
            <a:fillRect/>
          </a:stretch>
        </p:blipFill>
        <p:spPr>
          <a:xfrm>
            <a:off x="111502" y="1246975"/>
            <a:ext cx="2930351" cy="2056075"/>
          </a:xfrm>
          <a:prstGeom prst="rect">
            <a:avLst/>
          </a:prstGeom>
          <a:noFill/>
          <a:ln>
            <a:noFill/>
          </a:ln>
        </p:spPr>
      </p:pic>
      <p:pic>
        <p:nvPicPr>
          <p:cNvPr id="118" name="Google Shape;118;p21"/>
          <p:cNvPicPr preferRelativeResize="0"/>
          <p:nvPr/>
        </p:nvPicPr>
        <p:blipFill>
          <a:blip r:embed="rId4">
            <a:alphaModFix/>
          </a:blip>
          <a:stretch>
            <a:fillRect/>
          </a:stretch>
        </p:blipFill>
        <p:spPr>
          <a:xfrm>
            <a:off x="3342050" y="942775"/>
            <a:ext cx="2073050" cy="2664475"/>
          </a:xfrm>
          <a:prstGeom prst="rect">
            <a:avLst/>
          </a:prstGeom>
          <a:noFill/>
          <a:ln>
            <a:noFill/>
          </a:ln>
        </p:spPr>
      </p:pic>
      <p:sp>
        <p:nvSpPr>
          <p:cNvPr id="119" name="Google Shape;119;p21"/>
          <p:cNvSpPr txBox="1"/>
          <p:nvPr/>
        </p:nvSpPr>
        <p:spPr>
          <a:xfrm>
            <a:off x="2617825" y="3826825"/>
            <a:ext cx="42585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 sz="2000"/>
              <a:t>Fins used in refregirator</a:t>
            </a:r>
            <a:endParaRPr sz="2000"/>
          </a:p>
        </p:txBody>
      </p:sp>
      <p:pic>
        <p:nvPicPr>
          <p:cNvPr id="120" name="Google Shape;120;p21"/>
          <p:cNvPicPr preferRelativeResize="0"/>
          <p:nvPr/>
        </p:nvPicPr>
        <p:blipFill>
          <a:blip r:embed="rId5">
            <a:alphaModFix/>
          </a:blip>
          <a:stretch>
            <a:fillRect/>
          </a:stretch>
        </p:blipFill>
        <p:spPr>
          <a:xfrm>
            <a:off x="6113900" y="1463525"/>
            <a:ext cx="2822400" cy="1917499"/>
          </a:xfrm>
          <a:prstGeom prst="rect">
            <a:avLst/>
          </a:prstGeom>
          <a:noFill/>
          <a:ln>
            <a:noFill/>
          </a:ln>
        </p:spPr>
      </p:pic>
      <p:sp>
        <p:nvSpPr>
          <p:cNvPr id="121" name="Google Shape;121;p21"/>
          <p:cNvSpPr txBox="1"/>
          <p:nvPr/>
        </p:nvSpPr>
        <p:spPr>
          <a:xfrm>
            <a:off x="6323375" y="3816150"/>
            <a:ext cx="26547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 sz="2000"/>
              <a:t>Fins in nature</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